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7" r:id="rId5"/>
  </p:sldMasterIdLst>
  <p:notesMasterIdLst>
    <p:notesMasterId r:id="rId95"/>
  </p:notesMasterIdLst>
  <p:sldIdLst>
    <p:sldId id="452" r:id="rId6"/>
    <p:sldId id="453" r:id="rId7"/>
    <p:sldId id="467" r:id="rId8"/>
    <p:sldId id="448" r:id="rId9"/>
    <p:sldId id="519" r:id="rId10"/>
    <p:sldId id="468" r:id="rId11"/>
    <p:sldId id="518" r:id="rId12"/>
    <p:sldId id="521" r:id="rId13"/>
    <p:sldId id="517" r:id="rId14"/>
    <p:sldId id="527" r:id="rId15"/>
    <p:sldId id="475" r:id="rId16"/>
    <p:sldId id="476" r:id="rId17"/>
    <p:sldId id="477" r:id="rId18"/>
    <p:sldId id="478" r:id="rId19"/>
    <p:sldId id="479" r:id="rId20"/>
    <p:sldId id="480" r:id="rId21"/>
    <p:sldId id="529" r:id="rId22"/>
    <p:sldId id="481" r:id="rId23"/>
    <p:sldId id="483" r:id="rId24"/>
    <p:sldId id="484" r:id="rId25"/>
    <p:sldId id="485" r:id="rId26"/>
    <p:sldId id="486" r:id="rId27"/>
    <p:sldId id="487" r:id="rId28"/>
    <p:sldId id="498" r:id="rId29"/>
    <p:sldId id="490" r:id="rId30"/>
    <p:sldId id="491" r:id="rId31"/>
    <p:sldId id="530" r:id="rId32"/>
    <p:sldId id="492" r:id="rId33"/>
    <p:sldId id="493" r:id="rId34"/>
    <p:sldId id="494" r:id="rId35"/>
    <p:sldId id="495" r:id="rId36"/>
    <p:sldId id="496" r:id="rId37"/>
    <p:sldId id="531" r:id="rId38"/>
    <p:sldId id="499" r:id="rId39"/>
    <p:sldId id="533" r:id="rId40"/>
    <p:sldId id="534" r:id="rId41"/>
    <p:sldId id="500" r:id="rId42"/>
    <p:sldId id="501" r:id="rId43"/>
    <p:sldId id="532" r:id="rId44"/>
    <p:sldId id="502" r:id="rId45"/>
    <p:sldId id="524" r:id="rId46"/>
    <p:sldId id="382" r:id="rId47"/>
    <p:sldId id="525" r:id="rId48"/>
    <p:sldId id="522" r:id="rId49"/>
    <p:sldId id="523" r:id="rId50"/>
    <p:sldId id="384" r:id="rId51"/>
    <p:sldId id="385" r:id="rId52"/>
    <p:sldId id="386" r:id="rId53"/>
    <p:sldId id="387" r:id="rId54"/>
    <p:sldId id="388" r:id="rId55"/>
    <p:sldId id="389" r:id="rId56"/>
    <p:sldId id="503" r:id="rId57"/>
    <p:sldId id="370" r:id="rId58"/>
    <p:sldId id="375" r:id="rId59"/>
    <p:sldId id="376" r:id="rId60"/>
    <p:sldId id="377" r:id="rId61"/>
    <p:sldId id="380" r:id="rId62"/>
    <p:sldId id="378" r:id="rId63"/>
    <p:sldId id="379" r:id="rId64"/>
    <p:sldId id="381" r:id="rId65"/>
    <p:sldId id="504" r:id="rId66"/>
    <p:sldId id="505" r:id="rId67"/>
    <p:sldId id="506" r:id="rId68"/>
    <p:sldId id="507" r:id="rId69"/>
    <p:sldId id="508" r:id="rId70"/>
    <p:sldId id="509" r:id="rId71"/>
    <p:sldId id="510" r:id="rId72"/>
    <p:sldId id="511" r:id="rId73"/>
    <p:sldId id="512" r:id="rId74"/>
    <p:sldId id="513" r:id="rId75"/>
    <p:sldId id="514" r:id="rId76"/>
    <p:sldId id="515" r:id="rId77"/>
    <p:sldId id="516" r:id="rId78"/>
    <p:sldId id="454" r:id="rId79"/>
    <p:sldId id="455" r:id="rId80"/>
    <p:sldId id="456" r:id="rId81"/>
    <p:sldId id="457" r:id="rId82"/>
    <p:sldId id="416" r:id="rId83"/>
    <p:sldId id="409" r:id="rId84"/>
    <p:sldId id="458" r:id="rId85"/>
    <p:sldId id="459" r:id="rId86"/>
    <p:sldId id="460" r:id="rId87"/>
    <p:sldId id="461" r:id="rId88"/>
    <p:sldId id="462" r:id="rId89"/>
    <p:sldId id="463" r:id="rId90"/>
    <p:sldId id="464" r:id="rId91"/>
    <p:sldId id="419" r:id="rId92"/>
    <p:sldId id="465" r:id="rId93"/>
    <p:sldId id="466" r:id="rId9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7B01D3D6-E928-4AA9-B122-CC77AB69B4A9}">
          <p14:sldIdLst>
            <p14:sldId id="452"/>
            <p14:sldId id="453"/>
          </p14:sldIdLst>
        </p14:section>
        <p14:section name="Decision Tree" id="{3C82C4AF-8A49-4728-8F70-66B668F80B27}">
          <p14:sldIdLst>
            <p14:sldId id="467"/>
            <p14:sldId id="448"/>
            <p14:sldId id="519"/>
            <p14:sldId id="468"/>
            <p14:sldId id="518"/>
            <p14:sldId id="521"/>
            <p14:sldId id="517"/>
            <p14:sldId id="527"/>
            <p14:sldId id="475"/>
            <p14:sldId id="476"/>
            <p14:sldId id="477"/>
            <p14:sldId id="478"/>
            <p14:sldId id="479"/>
            <p14:sldId id="480"/>
            <p14:sldId id="529"/>
            <p14:sldId id="481"/>
            <p14:sldId id="483"/>
            <p14:sldId id="484"/>
            <p14:sldId id="485"/>
            <p14:sldId id="486"/>
            <p14:sldId id="487"/>
            <p14:sldId id="498"/>
            <p14:sldId id="490"/>
            <p14:sldId id="491"/>
            <p14:sldId id="530"/>
            <p14:sldId id="492"/>
            <p14:sldId id="493"/>
            <p14:sldId id="494"/>
            <p14:sldId id="495"/>
            <p14:sldId id="496"/>
            <p14:sldId id="531"/>
            <p14:sldId id="499"/>
            <p14:sldId id="533"/>
            <p14:sldId id="534"/>
            <p14:sldId id="500"/>
            <p14:sldId id="501"/>
            <p14:sldId id="532"/>
          </p14:sldIdLst>
        </p14:section>
        <p14:section name="Naive Bayes" id="{AEB6D1B3-73C7-4F97-8CCF-4F16CA22A0EF}">
          <p14:sldIdLst>
            <p14:sldId id="502"/>
            <p14:sldId id="524"/>
            <p14:sldId id="382"/>
            <p14:sldId id="525"/>
            <p14:sldId id="522"/>
            <p14:sldId id="523"/>
            <p14:sldId id="384"/>
            <p14:sldId id="385"/>
            <p14:sldId id="386"/>
            <p14:sldId id="387"/>
            <p14:sldId id="388"/>
            <p14:sldId id="389"/>
          </p14:sldIdLst>
        </p14:section>
        <p14:section name="kNN" id="{048650D5-CC23-4A6C-BDD6-FF1213E6CDCE}">
          <p14:sldIdLst>
            <p14:sldId id="503"/>
            <p14:sldId id="370"/>
            <p14:sldId id="375"/>
            <p14:sldId id="376"/>
            <p14:sldId id="377"/>
            <p14:sldId id="380"/>
            <p14:sldId id="378"/>
            <p14:sldId id="379"/>
            <p14:sldId id="381"/>
          </p14:sldIdLst>
        </p14:section>
        <p14:section name="Logistic Regression" id="{565F92F9-268A-4321-A47A-E17EEC41FB85}">
          <p14:sldIdLst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</p14:sldIdLst>
        </p14:section>
        <p14:section name="GridSearch" id="{5ED6E848-9B9B-427D-B7D8-9AD1648855F3}">
          <p14:sldIdLst>
            <p14:sldId id="454"/>
            <p14:sldId id="455"/>
            <p14:sldId id="456"/>
            <p14:sldId id="457"/>
            <p14:sldId id="416"/>
          </p14:sldIdLst>
        </p14:section>
        <p14:section name="Cân bằng dữ liệu" id="{E58B6D38-70AB-49D3-A80B-0083A9C34F6F}">
          <p14:sldIdLst>
            <p14:sldId id="409"/>
            <p14:sldId id="458"/>
            <p14:sldId id="459"/>
            <p14:sldId id="460"/>
            <p14:sldId id="461"/>
            <p14:sldId id="462"/>
            <p14:sldId id="463"/>
            <p14:sldId id="464"/>
            <p14:sldId id="419"/>
            <p14:sldId id="465"/>
            <p14:sldId id="4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7208F3-E149-900E-A689-CB46F7120C41}" v="7" dt="2023-04-12T14:17:23.017"/>
    <p1510:client id="{781850C0-AC6E-6D45-75EE-C3D05E64E473}" v="1" dt="2023-04-12T11:24:05.724"/>
    <p1510:client id="{7A895719-3AEE-5957-4F32-62254AB486E5}" v="61" dt="2023-04-12T14:11:25.709"/>
    <p1510:client id="{9D29278F-0FCF-E92A-A26B-C4A7E4D6C72D}" v="1" dt="2023-04-12T11:25:39.313"/>
    <p1510:client id="{C4AB1E13-89C8-40DB-8498-AD220F984A9C}" v="947" dt="2023-04-12T15:09:03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420C7-98C6-4185-A624-47202D2CEC0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80D5B-0F49-42AC-8854-3E59D313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6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1177658a5e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21177658a5e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649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50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424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550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58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28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182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13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052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82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50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027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8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780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803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204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213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71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311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394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011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97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626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661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160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89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463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933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721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23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18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6526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671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280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5543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613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152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9770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5600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185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67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2536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2422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8022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3328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0985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874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111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9464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1430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214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6035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9842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7002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8695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9972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0410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6919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4081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931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1230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223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7882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66603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4074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2746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54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6116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4692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5493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3740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4549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78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360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03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>
            <a:spLocks noGrp="1"/>
          </p:cNvSpPr>
          <p:nvPr>
            <p:ph type="title"/>
          </p:nvPr>
        </p:nvSpPr>
        <p:spPr>
          <a:xfrm>
            <a:off x="997233" y="300033"/>
            <a:ext cx="8187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body" idx="1"/>
          </p:nvPr>
        </p:nvSpPr>
        <p:spPr>
          <a:xfrm>
            <a:off x="997233" y="1817537"/>
            <a:ext cx="42120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Char char="✘"/>
              <a:defRPr sz="2933"/>
            </a:lvl1pPr>
            <a:lvl2pPr marL="1219170" lvl="1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933"/>
            </a:lvl2pPr>
            <a:lvl3pPr marL="1828754" lvl="2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3pPr>
            <a:lvl4pPr marL="2438339" lvl="3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4pPr>
            <a:lvl5pPr marL="3047924" lvl="4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7509" lvl="5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7093" lvl="6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6678" lvl="7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6263" lvl="8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2" name="Google Shape;252;p15"/>
          <p:cNvSpPr txBox="1">
            <a:spLocks noGrp="1"/>
          </p:cNvSpPr>
          <p:nvPr>
            <p:ph type="body" idx="2"/>
          </p:nvPr>
        </p:nvSpPr>
        <p:spPr>
          <a:xfrm>
            <a:off x="5462797" y="1817537"/>
            <a:ext cx="42120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Char char="✘"/>
              <a:defRPr sz="2933"/>
            </a:lvl1pPr>
            <a:lvl2pPr marL="1219170" lvl="1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933"/>
            </a:lvl2pPr>
            <a:lvl3pPr marL="1828754" lvl="2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3pPr>
            <a:lvl4pPr marL="2438339" lvl="3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4pPr>
            <a:lvl5pPr marL="3047924" lvl="4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7509" lvl="5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7093" lvl="6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6678" lvl="7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6263" lvl="8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3" name="Google Shape;253;p15"/>
          <p:cNvGrpSpPr/>
          <p:nvPr/>
        </p:nvGrpSpPr>
        <p:grpSpPr>
          <a:xfrm>
            <a:off x="9923871" y="-121539"/>
            <a:ext cx="2395052" cy="7107432"/>
            <a:chOff x="6023725" y="842300"/>
            <a:chExt cx="1358150" cy="4030375"/>
          </a:xfrm>
        </p:grpSpPr>
        <p:sp>
          <p:nvSpPr>
            <p:cNvPr id="254" name="Google Shape;254;p1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3" name="Google Shape;283;p15"/>
          <p:cNvCxnSpPr/>
          <p:nvPr/>
        </p:nvCxnSpPr>
        <p:spPr>
          <a:xfrm>
            <a:off x="1133967" y="1375233"/>
            <a:ext cx="80504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84" name="Google Shape;284;p15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F7A3F65-8CD4-4292-A3D1-8C62EBBB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0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8;p4">
            <a:extLst>
              <a:ext uri="{FF2B5EF4-FFF2-40B4-BE49-F238E27FC236}">
                <a16:creationId xmlns:a16="http://schemas.microsoft.com/office/drawing/2014/main" id="{66C05CFC-3CAD-481B-863F-58FD8109C5BA}"/>
              </a:ext>
            </a:extLst>
          </p:cNvPr>
          <p:cNvSpPr/>
          <p:nvPr/>
        </p:nvSpPr>
        <p:spPr>
          <a:xfrm>
            <a:off x="-205800" y="98328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84" name="Google Shape;384;p18"/>
          <p:cNvSpPr txBox="1">
            <a:spLocks noGrp="1"/>
          </p:cNvSpPr>
          <p:nvPr>
            <p:ph type="title" hasCustomPrompt="1"/>
          </p:nvPr>
        </p:nvSpPr>
        <p:spPr>
          <a:xfrm>
            <a:off x="224923" y="240628"/>
            <a:ext cx="8187200" cy="5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 b="1">
                <a:solidFill>
                  <a:schemeClr val="bg1"/>
                </a:solidFill>
                <a:latin typeface="Dosis" panose="020B060402020202020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</a:rPr>
              <a:t>asdasd</a:t>
            </a:r>
            <a:endParaRPr/>
          </a:p>
        </p:txBody>
      </p:sp>
      <p:sp>
        <p:nvSpPr>
          <p:cNvPr id="417" name="Google Shape;417;p18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F7A3F65-8CD4-4292-A3D1-8C62EBBBD5C9}" type="slidenum">
              <a:rPr lang="en-US" smtClean="0"/>
              <a:t>‹#›</a:t>
            </a:fld>
            <a:endParaRPr lang="en-US"/>
          </a:p>
        </p:txBody>
      </p:sp>
      <p:grpSp>
        <p:nvGrpSpPr>
          <p:cNvPr id="386" name="Google Shape;386;p18"/>
          <p:cNvGrpSpPr/>
          <p:nvPr/>
        </p:nvGrpSpPr>
        <p:grpSpPr>
          <a:xfrm>
            <a:off x="10432043" y="-124716"/>
            <a:ext cx="2395052" cy="7107432"/>
            <a:chOff x="6023725" y="842300"/>
            <a:chExt cx="1358150" cy="4030375"/>
          </a:xfrm>
        </p:grpSpPr>
        <p:sp>
          <p:nvSpPr>
            <p:cNvPr id="387" name="Google Shape;387;p1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69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userDrawn="1">
  <p:cSld name="1_Subtitle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"/>
          <p:cNvSpPr/>
          <p:nvPr/>
        </p:nvSpPr>
        <p:spPr>
          <a:xfrm>
            <a:off x="5882774" y="6215517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6"/>
          <p:cNvSpPr/>
          <p:nvPr/>
        </p:nvSpPr>
        <p:spPr>
          <a:xfrm>
            <a:off x="5291768" y="5333718"/>
            <a:ext cx="591013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6"/>
          <p:cNvSpPr/>
          <p:nvPr/>
        </p:nvSpPr>
        <p:spPr>
          <a:xfrm>
            <a:off x="8377819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6"/>
          <p:cNvSpPr/>
          <p:nvPr/>
        </p:nvSpPr>
        <p:spPr>
          <a:xfrm>
            <a:off x="76620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6"/>
          <p:cNvSpPr/>
          <p:nvPr/>
        </p:nvSpPr>
        <p:spPr>
          <a:xfrm>
            <a:off x="94181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11657298" y="5555569"/>
            <a:ext cx="660375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87753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6"/>
          <p:cNvSpPr/>
          <p:nvPr/>
        </p:nvSpPr>
        <p:spPr>
          <a:xfrm>
            <a:off x="86761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73347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69354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6354112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73624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107367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10736769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9312764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116663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82142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113632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65229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117725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5985573" y="5608925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6"/>
          <p:cNvSpPr/>
          <p:nvPr/>
        </p:nvSpPr>
        <p:spPr>
          <a:xfrm rot="1920548">
            <a:off x="9648957" y="62108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110177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6"/>
          <p:cNvSpPr/>
          <p:nvPr/>
        </p:nvSpPr>
        <p:spPr>
          <a:xfrm rot="-5400000">
            <a:off x="102458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102128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67460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103765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1977021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12612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30173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6"/>
          <p:cNvSpPr/>
          <p:nvPr/>
        </p:nvSpPr>
        <p:spPr>
          <a:xfrm>
            <a:off x="23745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6"/>
          <p:cNvSpPr/>
          <p:nvPr/>
        </p:nvSpPr>
        <p:spPr>
          <a:xfrm>
            <a:off x="22753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9339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5346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-46688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9616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6"/>
          <p:cNvSpPr/>
          <p:nvPr/>
        </p:nvSpPr>
        <p:spPr>
          <a:xfrm>
            <a:off x="43359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4335971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6"/>
          <p:cNvSpPr/>
          <p:nvPr/>
        </p:nvSpPr>
        <p:spPr>
          <a:xfrm>
            <a:off x="2911965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52655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18134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6"/>
          <p:cNvSpPr/>
          <p:nvPr/>
        </p:nvSpPr>
        <p:spPr>
          <a:xfrm>
            <a:off x="49624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1221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53717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3606" y="6533642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6"/>
          <p:cNvSpPr/>
          <p:nvPr/>
        </p:nvSpPr>
        <p:spPr>
          <a:xfrm rot="1920548">
            <a:off x="3248156" y="62108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6"/>
          <p:cNvSpPr/>
          <p:nvPr/>
        </p:nvSpPr>
        <p:spPr>
          <a:xfrm>
            <a:off x="46169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6"/>
          <p:cNvSpPr/>
          <p:nvPr/>
        </p:nvSpPr>
        <p:spPr>
          <a:xfrm rot="-5400000">
            <a:off x="38450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6"/>
          <p:cNvSpPr/>
          <p:nvPr/>
        </p:nvSpPr>
        <p:spPr>
          <a:xfrm>
            <a:off x="38120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/>
          <p:nvPr/>
        </p:nvSpPr>
        <p:spPr>
          <a:xfrm>
            <a:off x="3452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39757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765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/>
          <p:nvPr/>
        </p:nvSpPr>
        <p:spPr>
          <a:xfrm>
            <a:off x="964924" y="5626789"/>
            <a:ext cx="1059833" cy="1314316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-77759" y="4071050"/>
            <a:ext cx="1042685" cy="1187141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5366802" y="4563227"/>
            <a:ext cx="494487" cy="1079451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4104061" y="4171139"/>
            <a:ext cx="974228" cy="1194415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7202197" y="4380950"/>
            <a:ext cx="1074579" cy="1001117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4"/>
          <p:cNvSpPr/>
          <p:nvPr/>
        </p:nvSpPr>
        <p:spPr>
          <a:xfrm>
            <a:off x="11152612" y="4462457"/>
            <a:ext cx="1165056" cy="800347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6068155" y="4167387"/>
            <a:ext cx="876277" cy="905636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5893176" y="5326446"/>
            <a:ext cx="1226241" cy="1267877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4"/>
          <p:cNvSpPr/>
          <p:nvPr/>
        </p:nvSpPr>
        <p:spPr>
          <a:xfrm>
            <a:off x="3526550" y="5382051"/>
            <a:ext cx="1187141" cy="9424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4"/>
          <p:cNvSpPr/>
          <p:nvPr/>
        </p:nvSpPr>
        <p:spPr>
          <a:xfrm>
            <a:off x="2822057" y="4248209"/>
            <a:ext cx="1106340" cy="1040217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4"/>
          <p:cNvSpPr/>
          <p:nvPr/>
        </p:nvSpPr>
        <p:spPr>
          <a:xfrm>
            <a:off x="1796482" y="4248197"/>
            <a:ext cx="798861" cy="9424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4"/>
          <p:cNvSpPr/>
          <p:nvPr/>
        </p:nvSpPr>
        <p:spPr>
          <a:xfrm>
            <a:off x="3575486" y="6418078"/>
            <a:ext cx="1089259" cy="41862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4"/>
          <p:cNvSpPr/>
          <p:nvPr/>
        </p:nvSpPr>
        <p:spPr>
          <a:xfrm>
            <a:off x="9528562" y="6011686"/>
            <a:ext cx="1387845" cy="974161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9528573" y="4139243"/>
            <a:ext cx="912976" cy="9619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7016276" y="6306021"/>
            <a:ext cx="700061" cy="496888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11168496" y="6305415"/>
            <a:ext cx="678043" cy="433301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4"/>
          <p:cNvSpPr/>
          <p:nvPr/>
        </p:nvSpPr>
        <p:spPr>
          <a:xfrm>
            <a:off x="5078289" y="5905768"/>
            <a:ext cx="761247" cy="75637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4"/>
          <p:cNvSpPr/>
          <p:nvPr/>
        </p:nvSpPr>
        <p:spPr>
          <a:xfrm>
            <a:off x="10633855" y="4071030"/>
            <a:ext cx="722080" cy="905703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"/>
          <p:cNvSpPr/>
          <p:nvPr/>
        </p:nvSpPr>
        <p:spPr>
          <a:xfrm>
            <a:off x="2094380" y="5371060"/>
            <a:ext cx="979099" cy="964419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329414" y="5459834"/>
            <a:ext cx="367245" cy="325609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4"/>
          <p:cNvSpPr/>
          <p:nvPr/>
        </p:nvSpPr>
        <p:spPr>
          <a:xfrm>
            <a:off x="11355925" y="5443846"/>
            <a:ext cx="920315" cy="680511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1146284" y="4556591"/>
            <a:ext cx="423493" cy="87868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4"/>
          <p:cNvSpPr/>
          <p:nvPr/>
        </p:nvSpPr>
        <p:spPr>
          <a:xfrm rot="1920742">
            <a:off x="7609385" y="5618652"/>
            <a:ext cx="1179729" cy="1001112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4"/>
          <p:cNvSpPr/>
          <p:nvPr/>
        </p:nvSpPr>
        <p:spPr>
          <a:xfrm rot="-3496844">
            <a:off x="154452" y="6012747"/>
            <a:ext cx="717136" cy="619253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10024246" y="5288439"/>
            <a:ext cx="1128359" cy="797944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 rot="-5400000">
            <a:off x="8662393" y="4028588"/>
            <a:ext cx="658425" cy="84204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8604273" y="4941210"/>
            <a:ext cx="888488" cy="1003585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2488015" y="6323840"/>
            <a:ext cx="908104" cy="607049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8893073" y="6152528"/>
            <a:ext cx="411283" cy="44064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956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>
            <a:spLocks noGrp="1"/>
          </p:cNvSpPr>
          <p:nvPr>
            <p:ph type="title"/>
          </p:nvPr>
        </p:nvSpPr>
        <p:spPr>
          <a:xfrm>
            <a:off x="997233" y="300033"/>
            <a:ext cx="8187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body" idx="1"/>
          </p:nvPr>
        </p:nvSpPr>
        <p:spPr>
          <a:xfrm>
            <a:off x="997233" y="1817537"/>
            <a:ext cx="42120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Char char="✘"/>
              <a:defRPr sz="2933"/>
            </a:lvl1pPr>
            <a:lvl2pPr marL="1219170" lvl="1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933"/>
            </a:lvl2pPr>
            <a:lvl3pPr marL="1828754" lvl="2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3pPr>
            <a:lvl4pPr marL="2438339" lvl="3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4pPr>
            <a:lvl5pPr marL="3047924" lvl="4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7509" lvl="5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7093" lvl="6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6678" lvl="7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6263" lvl="8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body" idx="2"/>
          </p:nvPr>
        </p:nvSpPr>
        <p:spPr>
          <a:xfrm>
            <a:off x="5462797" y="1817537"/>
            <a:ext cx="42120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Char char="✘"/>
              <a:defRPr sz="2933"/>
            </a:lvl1pPr>
            <a:lvl2pPr marL="1219170" lvl="1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933"/>
            </a:lvl2pPr>
            <a:lvl3pPr marL="1828754" lvl="2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3pPr>
            <a:lvl4pPr marL="2438339" lvl="3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4pPr>
            <a:lvl5pPr marL="3047924" lvl="4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7509" lvl="5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7093" lvl="6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6678" lvl="7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6263" lvl="8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endParaRPr/>
          </a:p>
        </p:txBody>
      </p:sp>
      <p:grpSp>
        <p:nvGrpSpPr>
          <p:cNvPr id="253" name="Google Shape;253;p15"/>
          <p:cNvGrpSpPr/>
          <p:nvPr/>
        </p:nvGrpSpPr>
        <p:grpSpPr>
          <a:xfrm>
            <a:off x="9923871" y="-121539"/>
            <a:ext cx="2395052" cy="7107432"/>
            <a:chOff x="6023725" y="842300"/>
            <a:chExt cx="1358150" cy="4030375"/>
          </a:xfrm>
        </p:grpSpPr>
        <p:sp>
          <p:nvSpPr>
            <p:cNvPr id="254" name="Google Shape;254;p1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3" name="Google Shape;283;p15"/>
          <p:cNvCxnSpPr/>
          <p:nvPr/>
        </p:nvCxnSpPr>
        <p:spPr>
          <a:xfrm>
            <a:off x="1133967" y="1375233"/>
            <a:ext cx="80504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84" name="Google Shape;284;p15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5124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userDrawn="1">
  <p:cSld name="Subtitle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"/>
          <p:cNvSpPr/>
          <p:nvPr/>
        </p:nvSpPr>
        <p:spPr>
          <a:xfrm>
            <a:off x="5882774" y="6215517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6"/>
          <p:cNvSpPr/>
          <p:nvPr/>
        </p:nvSpPr>
        <p:spPr>
          <a:xfrm>
            <a:off x="5291768" y="5333718"/>
            <a:ext cx="591013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6"/>
          <p:cNvSpPr/>
          <p:nvPr/>
        </p:nvSpPr>
        <p:spPr>
          <a:xfrm>
            <a:off x="8377819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6"/>
          <p:cNvSpPr/>
          <p:nvPr/>
        </p:nvSpPr>
        <p:spPr>
          <a:xfrm>
            <a:off x="76620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6"/>
          <p:cNvSpPr/>
          <p:nvPr/>
        </p:nvSpPr>
        <p:spPr>
          <a:xfrm>
            <a:off x="94181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11657298" y="5555569"/>
            <a:ext cx="660375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87753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6"/>
          <p:cNvSpPr/>
          <p:nvPr/>
        </p:nvSpPr>
        <p:spPr>
          <a:xfrm>
            <a:off x="86761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73347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69354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6354112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73624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107367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10736769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9312764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116663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82142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113632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65229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117725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5985573" y="5608925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6"/>
          <p:cNvSpPr/>
          <p:nvPr/>
        </p:nvSpPr>
        <p:spPr>
          <a:xfrm rot="1920548">
            <a:off x="9648957" y="62108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110177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6"/>
          <p:cNvSpPr/>
          <p:nvPr/>
        </p:nvSpPr>
        <p:spPr>
          <a:xfrm rot="-5400000">
            <a:off x="102458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102128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67460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103765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1977021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12612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30173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6"/>
          <p:cNvSpPr/>
          <p:nvPr/>
        </p:nvSpPr>
        <p:spPr>
          <a:xfrm>
            <a:off x="23745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6"/>
          <p:cNvSpPr/>
          <p:nvPr/>
        </p:nvSpPr>
        <p:spPr>
          <a:xfrm>
            <a:off x="22753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9339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5346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-46688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9616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6"/>
          <p:cNvSpPr/>
          <p:nvPr/>
        </p:nvSpPr>
        <p:spPr>
          <a:xfrm>
            <a:off x="43359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4335971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6"/>
          <p:cNvSpPr/>
          <p:nvPr/>
        </p:nvSpPr>
        <p:spPr>
          <a:xfrm>
            <a:off x="2911965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52655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18134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6"/>
          <p:cNvSpPr/>
          <p:nvPr/>
        </p:nvSpPr>
        <p:spPr>
          <a:xfrm>
            <a:off x="49624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1221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53717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3606" y="6533642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6"/>
          <p:cNvSpPr/>
          <p:nvPr/>
        </p:nvSpPr>
        <p:spPr>
          <a:xfrm rot="1920548">
            <a:off x="3248156" y="62108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6"/>
          <p:cNvSpPr/>
          <p:nvPr/>
        </p:nvSpPr>
        <p:spPr>
          <a:xfrm>
            <a:off x="46169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6"/>
          <p:cNvSpPr/>
          <p:nvPr/>
        </p:nvSpPr>
        <p:spPr>
          <a:xfrm rot="-5400000">
            <a:off x="38450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6"/>
          <p:cNvSpPr/>
          <p:nvPr/>
        </p:nvSpPr>
        <p:spPr>
          <a:xfrm>
            <a:off x="38120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/>
          <p:nvPr/>
        </p:nvSpPr>
        <p:spPr>
          <a:xfrm>
            <a:off x="3452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39757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28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body" idx="1"/>
          </p:nvPr>
        </p:nvSpPr>
        <p:spPr>
          <a:xfrm>
            <a:off x="2879100" y="2882400"/>
            <a:ext cx="64340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1645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3333" b="1">
                <a:solidFill>
                  <a:srgbClr val="1C4587"/>
                </a:solidFill>
              </a:defRPr>
            </a:lvl1pPr>
            <a:lvl2pPr marL="1219170" lvl="1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3333" b="1">
                <a:solidFill>
                  <a:srgbClr val="1C4587"/>
                </a:solidFill>
              </a:defRPr>
            </a:lvl2pPr>
            <a:lvl3pPr marL="1828754" lvl="2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3333" b="1">
                <a:solidFill>
                  <a:srgbClr val="1C4587"/>
                </a:solidFill>
              </a:defRPr>
            </a:lvl3pPr>
            <a:lvl4pPr marL="2438339" lvl="3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3333" b="1">
                <a:solidFill>
                  <a:srgbClr val="1C4587"/>
                </a:solidFill>
              </a:defRPr>
            </a:lvl4pPr>
            <a:lvl5pPr marL="3047924" lvl="4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3333" b="1">
                <a:solidFill>
                  <a:srgbClr val="1C4587"/>
                </a:solidFill>
              </a:defRPr>
            </a:lvl5pPr>
            <a:lvl6pPr marL="3657509" lvl="5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3333" b="1">
                <a:solidFill>
                  <a:srgbClr val="1C4587"/>
                </a:solidFill>
              </a:defRPr>
            </a:lvl6pPr>
            <a:lvl7pPr marL="4267093" lvl="6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3333" b="1">
                <a:solidFill>
                  <a:srgbClr val="1C4587"/>
                </a:solidFill>
              </a:defRPr>
            </a:lvl7pPr>
            <a:lvl8pPr marL="4876678" lvl="7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3333" b="1">
                <a:solidFill>
                  <a:srgbClr val="1C4587"/>
                </a:solidFill>
              </a:defRPr>
            </a:lvl8pPr>
            <a:lvl9pPr marL="5486263" lvl="8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3333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/>
          <p:nvPr/>
        </p:nvSpPr>
        <p:spPr>
          <a:xfrm>
            <a:off x="9737174" y="-392483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7"/>
          <p:cNvSpPr/>
          <p:nvPr/>
        </p:nvSpPr>
        <p:spPr>
          <a:xfrm>
            <a:off x="-47165" y="4489284"/>
            <a:ext cx="591013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7"/>
          <p:cNvSpPr/>
          <p:nvPr/>
        </p:nvSpPr>
        <p:spPr>
          <a:xfrm>
            <a:off x="11757265" y="45862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7"/>
          <p:cNvSpPr/>
          <p:nvPr/>
        </p:nvSpPr>
        <p:spPr>
          <a:xfrm>
            <a:off x="11657298" y="5555569"/>
            <a:ext cx="660375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7"/>
          <p:cNvSpPr/>
          <p:nvPr/>
        </p:nvSpPr>
        <p:spPr>
          <a:xfrm>
            <a:off x="11147940" y="60092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7"/>
          <p:cNvSpPr/>
          <p:nvPr/>
        </p:nvSpPr>
        <p:spPr>
          <a:xfrm>
            <a:off x="-102771" y="19840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7"/>
          <p:cNvSpPr/>
          <p:nvPr/>
        </p:nvSpPr>
        <p:spPr>
          <a:xfrm>
            <a:off x="107367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7"/>
          <p:cNvSpPr/>
          <p:nvPr/>
        </p:nvSpPr>
        <p:spPr>
          <a:xfrm>
            <a:off x="10736769" y="55097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9907864" y="64975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7"/>
          <p:cNvSpPr/>
          <p:nvPr/>
        </p:nvSpPr>
        <p:spPr>
          <a:xfrm>
            <a:off x="116663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7"/>
          <p:cNvSpPr/>
          <p:nvPr/>
        </p:nvSpPr>
        <p:spPr>
          <a:xfrm>
            <a:off x="113632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7"/>
          <p:cNvSpPr/>
          <p:nvPr/>
        </p:nvSpPr>
        <p:spPr>
          <a:xfrm>
            <a:off x="117725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7"/>
          <p:cNvSpPr/>
          <p:nvPr/>
        </p:nvSpPr>
        <p:spPr>
          <a:xfrm>
            <a:off x="11951973" y="1784958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7"/>
          <p:cNvSpPr/>
          <p:nvPr/>
        </p:nvSpPr>
        <p:spPr>
          <a:xfrm rot="-2426120">
            <a:off x="9480176" y="6502682"/>
            <a:ext cx="373213" cy="477295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7"/>
          <p:cNvSpPr/>
          <p:nvPr/>
        </p:nvSpPr>
        <p:spPr>
          <a:xfrm>
            <a:off x="102128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7"/>
          <p:cNvSpPr/>
          <p:nvPr/>
        </p:nvSpPr>
        <p:spPr>
          <a:xfrm>
            <a:off x="11730117" y="4104977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103765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462503" y="8114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860014" y="4746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-11" y="1351155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7"/>
          <p:cNvSpPr/>
          <p:nvPr/>
        </p:nvSpPr>
        <p:spPr>
          <a:xfrm>
            <a:off x="11599141" y="238816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7"/>
          <p:cNvSpPr/>
          <p:nvPr/>
        </p:nvSpPr>
        <p:spPr>
          <a:xfrm>
            <a:off x="9339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7"/>
          <p:cNvSpPr/>
          <p:nvPr/>
        </p:nvSpPr>
        <p:spPr>
          <a:xfrm>
            <a:off x="345290" y="-115001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7"/>
          <p:cNvSpPr/>
          <p:nvPr/>
        </p:nvSpPr>
        <p:spPr>
          <a:xfrm>
            <a:off x="-46688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7"/>
          <p:cNvSpPr/>
          <p:nvPr/>
        </p:nvSpPr>
        <p:spPr>
          <a:xfrm>
            <a:off x="9616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7"/>
          <p:cNvSpPr/>
          <p:nvPr/>
        </p:nvSpPr>
        <p:spPr>
          <a:xfrm>
            <a:off x="-324171" y="722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7"/>
          <p:cNvSpPr/>
          <p:nvPr/>
        </p:nvSpPr>
        <p:spPr>
          <a:xfrm>
            <a:off x="10456069" y="-134498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7"/>
          <p:cNvSpPr/>
          <p:nvPr/>
        </p:nvSpPr>
        <p:spPr>
          <a:xfrm>
            <a:off x="-51501" y="7720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7"/>
          <p:cNvSpPr/>
          <p:nvPr/>
        </p:nvSpPr>
        <p:spPr>
          <a:xfrm>
            <a:off x="1871701" y="15333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7"/>
          <p:cNvSpPr/>
          <p:nvPr/>
        </p:nvSpPr>
        <p:spPr>
          <a:xfrm>
            <a:off x="1274653" y="-76221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7"/>
          <p:cNvSpPr/>
          <p:nvPr/>
        </p:nvSpPr>
        <p:spPr>
          <a:xfrm>
            <a:off x="1777725" y="6237940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7"/>
          <p:cNvSpPr/>
          <p:nvPr/>
        </p:nvSpPr>
        <p:spPr>
          <a:xfrm>
            <a:off x="1221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7"/>
          <p:cNvSpPr/>
          <p:nvPr/>
        </p:nvSpPr>
        <p:spPr>
          <a:xfrm>
            <a:off x="2034237" y="6548458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7"/>
          <p:cNvSpPr/>
          <p:nvPr/>
        </p:nvSpPr>
        <p:spPr>
          <a:xfrm>
            <a:off x="3606" y="6533642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7"/>
          <p:cNvSpPr/>
          <p:nvPr/>
        </p:nvSpPr>
        <p:spPr>
          <a:xfrm rot="1920548">
            <a:off x="10967391" y="8336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7"/>
          <p:cNvSpPr/>
          <p:nvPr/>
        </p:nvSpPr>
        <p:spPr>
          <a:xfrm>
            <a:off x="462490" y="5418857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7"/>
          <p:cNvSpPr/>
          <p:nvPr/>
        </p:nvSpPr>
        <p:spPr>
          <a:xfrm rot="-5400000">
            <a:off x="10661707" y="422573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11735680" y="1053695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3452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11599127" y="15352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7"/>
          <p:cNvSpPr txBox="1">
            <a:spLocks noGrp="1"/>
          </p:cNvSpPr>
          <p:nvPr>
            <p:ph type="sldNum" idx="12"/>
          </p:nvPr>
        </p:nvSpPr>
        <p:spPr>
          <a:xfrm>
            <a:off x="5730200" y="6471065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085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8;p4">
            <a:extLst>
              <a:ext uri="{FF2B5EF4-FFF2-40B4-BE49-F238E27FC236}">
                <a16:creationId xmlns:a16="http://schemas.microsoft.com/office/drawing/2014/main" id="{66C05CFC-3CAD-481B-863F-58FD8109C5BA}"/>
              </a:ext>
            </a:extLst>
          </p:cNvPr>
          <p:cNvSpPr/>
          <p:nvPr userDrawn="1"/>
        </p:nvSpPr>
        <p:spPr>
          <a:xfrm>
            <a:off x="-205800" y="98328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84" name="Google Shape;384;p18"/>
          <p:cNvSpPr txBox="1">
            <a:spLocks noGrp="1"/>
          </p:cNvSpPr>
          <p:nvPr>
            <p:ph type="title"/>
          </p:nvPr>
        </p:nvSpPr>
        <p:spPr>
          <a:xfrm>
            <a:off x="224923" y="240628"/>
            <a:ext cx="8187200" cy="5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 b="1">
                <a:solidFill>
                  <a:schemeClr val="bg1"/>
                </a:solidFill>
                <a:latin typeface="Dosis" panose="020B060402020202020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8"/>
          <p:cNvSpPr txBox="1">
            <a:spLocks noGrp="1"/>
          </p:cNvSpPr>
          <p:nvPr>
            <p:ph type="body" idx="1"/>
          </p:nvPr>
        </p:nvSpPr>
        <p:spPr>
          <a:xfrm>
            <a:off x="997233" y="1737116"/>
            <a:ext cx="81872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164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00"/>
              <a:buChar char="✘"/>
              <a:defRPr sz="3333"/>
            </a:lvl1pPr>
            <a:lvl2pPr marL="1219170" lvl="1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17" name="Google Shape;417;p18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86" name="Google Shape;386;p18"/>
          <p:cNvGrpSpPr/>
          <p:nvPr/>
        </p:nvGrpSpPr>
        <p:grpSpPr>
          <a:xfrm>
            <a:off x="10293695" y="-121539"/>
            <a:ext cx="2395052" cy="7107432"/>
            <a:chOff x="6023725" y="842300"/>
            <a:chExt cx="1358150" cy="4030375"/>
          </a:xfrm>
        </p:grpSpPr>
        <p:sp>
          <p:nvSpPr>
            <p:cNvPr id="387" name="Google Shape;387;p1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14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/>
          <p:nvPr/>
        </p:nvSpPr>
        <p:spPr>
          <a:xfrm>
            <a:off x="9737174" y="-392483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-102771" y="19840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9"/>
          <p:cNvSpPr/>
          <p:nvPr/>
        </p:nvSpPr>
        <p:spPr>
          <a:xfrm>
            <a:off x="11951973" y="1784958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462503" y="8114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860014" y="4746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-11" y="1351155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11599141" y="238816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345290" y="-115001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-324171" y="722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9"/>
          <p:cNvSpPr/>
          <p:nvPr/>
        </p:nvSpPr>
        <p:spPr>
          <a:xfrm>
            <a:off x="10456069" y="-134498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9"/>
          <p:cNvSpPr/>
          <p:nvPr/>
        </p:nvSpPr>
        <p:spPr>
          <a:xfrm>
            <a:off x="-51501" y="7720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9"/>
          <p:cNvSpPr/>
          <p:nvPr/>
        </p:nvSpPr>
        <p:spPr>
          <a:xfrm>
            <a:off x="1871701" y="15333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1274653" y="-76221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9"/>
          <p:cNvSpPr/>
          <p:nvPr/>
        </p:nvSpPr>
        <p:spPr>
          <a:xfrm rot="1920548">
            <a:off x="10967391" y="8336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9"/>
          <p:cNvSpPr/>
          <p:nvPr/>
        </p:nvSpPr>
        <p:spPr>
          <a:xfrm rot="-5400000">
            <a:off x="10661707" y="422573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9"/>
          <p:cNvSpPr/>
          <p:nvPr/>
        </p:nvSpPr>
        <p:spPr>
          <a:xfrm>
            <a:off x="11735680" y="1053695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9"/>
          <p:cNvSpPr/>
          <p:nvPr/>
        </p:nvSpPr>
        <p:spPr>
          <a:xfrm>
            <a:off x="11599127" y="15352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9"/>
          <p:cNvSpPr txBox="1">
            <a:spLocks noGrp="1"/>
          </p:cNvSpPr>
          <p:nvPr>
            <p:ph type="sldNum" idx="12"/>
          </p:nvPr>
        </p:nvSpPr>
        <p:spPr>
          <a:xfrm>
            <a:off x="11466449" y="64712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4" name="Google Shape;28;p4">
            <a:extLst>
              <a:ext uri="{FF2B5EF4-FFF2-40B4-BE49-F238E27FC236}">
                <a16:creationId xmlns:a16="http://schemas.microsoft.com/office/drawing/2014/main" id="{F18A2B33-80AC-4BDA-B95C-0EDC29C9AB7B}"/>
              </a:ext>
            </a:extLst>
          </p:cNvPr>
          <p:cNvSpPr/>
          <p:nvPr userDrawn="1"/>
        </p:nvSpPr>
        <p:spPr>
          <a:xfrm>
            <a:off x="-205800" y="98328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45" name="Google Shape;384;p18">
            <a:extLst>
              <a:ext uri="{FF2B5EF4-FFF2-40B4-BE49-F238E27FC236}">
                <a16:creationId xmlns:a16="http://schemas.microsoft.com/office/drawing/2014/main" id="{AC25F5E5-AF1C-4551-902E-1313A65C3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923" y="240628"/>
            <a:ext cx="8187200" cy="5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 b="1">
                <a:solidFill>
                  <a:schemeClr val="bg1"/>
                </a:solidFill>
                <a:latin typeface="Dosis" panose="020B060402020202020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1857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Blank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9;p3">
            <a:extLst>
              <a:ext uri="{FF2B5EF4-FFF2-40B4-BE49-F238E27FC236}">
                <a16:creationId xmlns:a16="http://schemas.microsoft.com/office/drawing/2014/main" id="{B51D8F89-7704-4C33-9FA0-A27ECD7EDA12}"/>
              </a:ext>
            </a:extLst>
          </p:cNvPr>
          <p:cNvSpPr/>
          <p:nvPr userDrawn="1"/>
        </p:nvSpPr>
        <p:spPr>
          <a:xfrm rot="10800000" flipV="1">
            <a:off x="224923" y="1144508"/>
            <a:ext cx="11727048" cy="5615165"/>
          </a:xfrm>
          <a:prstGeom prst="round1Rect">
            <a:avLst>
              <a:gd name="adj" fmla="val 1105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"/>
          </a:p>
        </p:txBody>
      </p:sp>
      <p:sp>
        <p:nvSpPr>
          <p:cNvPr id="25" name="Google Shape;24;p3">
            <a:extLst>
              <a:ext uri="{FF2B5EF4-FFF2-40B4-BE49-F238E27FC236}">
                <a16:creationId xmlns:a16="http://schemas.microsoft.com/office/drawing/2014/main" id="{1A00A217-F16D-4BA8-AD0A-D14C9EA0D78E}"/>
              </a:ext>
            </a:extLst>
          </p:cNvPr>
          <p:cNvSpPr/>
          <p:nvPr userDrawn="1"/>
        </p:nvSpPr>
        <p:spPr>
          <a:xfrm rot="10800000" flipV="1">
            <a:off x="496678" y="1273740"/>
            <a:ext cx="11335567" cy="722237"/>
          </a:xfrm>
          <a:prstGeom prst="round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19"/>
          <p:cNvSpPr/>
          <p:nvPr/>
        </p:nvSpPr>
        <p:spPr>
          <a:xfrm>
            <a:off x="9737174" y="-392483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-102771" y="19840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9"/>
          <p:cNvSpPr/>
          <p:nvPr/>
        </p:nvSpPr>
        <p:spPr>
          <a:xfrm>
            <a:off x="11951973" y="1784958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462503" y="8114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860014" y="4746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-11" y="1351155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11599141" y="238816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345290" y="-115001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-324171" y="722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9"/>
          <p:cNvSpPr/>
          <p:nvPr/>
        </p:nvSpPr>
        <p:spPr>
          <a:xfrm>
            <a:off x="10456069" y="-134498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9"/>
          <p:cNvSpPr/>
          <p:nvPr/>
        </p:nvSpPr>
        <p:spPr>
          <a:xfrm>
            <a:off x="-51501" y="7720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9"/>
          <p:cNvSpPr/>
          <p:nvPr/>
        </p:nvSpPr>
        <p:spPr>
          <a:xfrm>
            <a:off x="1871701" y="15333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1274653" y="-76221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9"/>
          <p:cNvSpPr/>
          <p:nvPr/>
        </p:nvSpPr>
        <p:spPr>
          <a:xfrm rot="1920548">
            <a:off x="10967391" y="8336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9"/>
          <p:cNvSpPr/>
          <p:nvPr/>
        </p:nvSpPr>
        <p:spPr>
          <a:xfrm rot="-5400000">
            <a:off x="10661707" y="422573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9"/>
          <p:cNvSpPr/>
          <p:nvPr/>
        </p:nvSpPr>
        <p:spPr>
          <a:xfrm>
            <a:off x="11735680" y="1053695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9"/>
          <p:cNvSpPr/>
          <p:nvPr/>
        </p:nvSpPr>
        <p:spPr>
          <a:xfrm>
            <a:off x="11599127" y="15352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9"/>
          <p:cNvSpPr txBox="1">
            <a:spLocks noGrp="1"/>
          </p:cNvSpPr>
          <p:nvPr>
            <p:ph type="sldNum" idx="12"/>
          </p:nvPr>
        </p:nvSpPr>
        <p:spPr>
          <a:xfrm>
            <a:off x="11466449" y="64712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4" name="Google Shape;28;p4">
            <a:extLst>
              <a:ext uri="{FF2B5EF4-FFF2-40B4-BE49-F238E27FC236}">
                <a16:creationId xmlns:a16="http://schemas.microsoft.com/office/drawing/2014/main" id="{F18A2B33-80AC-4BDA-B95C-0EDC29C9AB7B}"/>
              </a:ext>
            </a:extLst>
          </p:cNvPr>
          <p:cNvSpPr/>
          <p:nvPr userDrawn="1"/>
        </p:nvSpPr>
        <p:spPr>
          <a:xfrm>
            <a:off x="-205800" y="98328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45" name="Google Shape;384;p18">
            <a:extLst>
              <a:ext uri="{FF2B5EF4-FFF2-40B4-BE49-F238E27FC236}">
                <a16:creationId xmlns:a16="http://schemas.microsoft.com/office/drawing/2014/main" id="{AC25F5E5-AF1C-4551-902E-1313A65C3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923" y="240628"/>
            <a:ext cx="8187200" cy="5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 b="1">
                <a:solidFill>
                  <a:schemeClr val="bg1"/>
                </a:solidFill>
                <a:latin typeface="Dosis" panose="020B060402020202020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193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"/>
          <p:cNvSpPr txBox="1">
            <a:spLocks noGrp="1"/>
          </p:cNvSpPr>
          <p:nvPr>
            <p:ph type="title"/>
          </p:nvPr>
        </p:nvSpPr>
        <p:spPr>
          <a:xfrm>
            <a:off x="997233" y="300033"/>
            <a:ext cx="8187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0"/>
          <p:cNvSpPr txBox="1">
            <a:spLocks noGrp="1"/>
          </p:cNvSpPr>
          <p:nvPr>
            <p:ph type="body" idx="1"/>
          </p:nvPr>
        </p:nvSpPr>
        <p:spPr>
          <a:xfrm>
            <a:off x="997233" y="1745167"/>
            <a:ext cx="2797200" cy="4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64" name="Google Shape;464;p20"/>
          <p:cNvSpPr txBox="1">
            <a:spLocks noGrp="1"/>
          </p:cNvSpPr>
          <p:nvPr>
            <p:ph type="body" idx="2"/>
          </p:nvPr>
        </p:nvSpPr>
        <p:spPr>
          <a:xfrm>
            <a:off x="3937449" y="1745167"/>
            <a:ext cx="2797200" cy="4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body" idx="3"/>
          </p:nvPr>
        </p:nvSpPr>
        <p:spPr>
          <a:xfrm>
            <a:off x="6877664" y="1745167"/>
            <a:ext cx="2797200" cy="4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466" name="Google Shape;466;p20"/>
          <p:cNvGrpSpPr/>
          <p:nvPr/>
        </p:nvGrpSpPr>
        <p:grpSpPr>
          <a:xfrm>
            <a:off x="9923871" y="-121539"/>
            <a:ext cx="2395052" cy="7107432"/>
            <a:chOff x="6023725" y="842300"/>
            <a:chExt cx="1358150" cy="4030375"/>
          </a:xfrm>
        </p:grpSpPr>
        <p:sp>
          <p:nvSpPr>
            <p:cNvPr id="467" name="Google Shape;467;p20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6" name="Google Shape;496;p20"/>
          <p:cNvCxnSpPr/>
          <p:nvPr/>
        </p:nvCxnSpPr>
        <p:spPr>
          <a:xfrm>
            <a:off x="1133967" y="1375233"/>
            <a:ext cx="80504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97" name="Google Shape;497;p20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768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body" idx="1"/>
          </p:nvPr>
        </p:nvSpPr>
        <p:spPr>
          <a:xfrm>
            <a:off x="2879100" y="2882400"/>
            <a:ext cx="64340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1645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3333" b="1">
                <a:solidFill>
                  <a:srgbClr val="1C4587"/>
                </a:solidFill>
              </a:defRPr>
            </a:lvl1pPr>
            <a:lvl2pPr marL="1219170" lvl="1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3333" b="1">
                <a:solidFill>
                  <a:srgbClr val="1C4587"/>
                </a:solidFill>
              </a:defRPr>
            </a:lvl2pPr>
            <a:lvl3pPr marL="1828754" lvl="2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3333" b="1">
                <a:solidFill>
                  <a:srgbClr val="1C4587"/>
                </a:solidFill>
              </a:defRPr>
            </a:lvl3pPr>
            <a:lvl4pPr marL="2438339" lvl="3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3333" b="1">
                <a:solidFill>
                  <a:srgbClr val="1C4587"/>
                </a:solidFill>
              </a:defRPr>
            </a:lvl4pPr>
            <a:lvl5pPr marL="3047924" lvl="4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3333" b="1">
                <a:solidFill>
                  <a:srgbClr val="1C4587"/>
                </a:solidFill>
              </a:defRPr>
            </a:lvl5pPr>
            <a:lvl6pPr marL="3657509" lvl="5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3333" b="1">
                <a:solidFill>
                  <a:srgbClr val="1C4587"/>
                </a:solidFill>
              </a:defRPr>
            </a:lvl6pPr>
            <a:lvl7pPr marL="4267093" lvl="6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3333" b="1">
                <a:solidFill>
                  <a:srgbClr val="1C4587"/>
                </a:solidFill>
              </a:defRPr>
            </a:lvl7pPr>
            <a:lvl8pPr marL="4876678" lvl="7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3333" b="1">
                <a:solidFill>
                  <a:srgbClr val="1C4587"/>
                </a:solidFill>
              </a:defRPr>
            </a:lvl8pPr>
            <a:lvl9pPr marL="5486263" lvl="8" indent="-5164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3333" b="1">
                <a:solidFill>
                  <a:srgbClr val="1C4587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1" name="Google Shape;341;p17"/>
          <p:cNvSpPr/>
          <p:nvPr/>
        </p:nvSpPr>
        <p:spPr>
          <a:xfrm>
            <a:off x="9737174" y="-392483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7"/>
          <p:cNvSpPr/>
          <p:nvPr/>
        </p:nvSpPr>
        <p:spPr>
          <a:xfrm>
            <a:off x="-47165" y="4489284"/>
            <a:ext cx="591013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7"/>
          <p:cNvSpPr/>
          <p:nvPr/>
        </p:nvSpPr>
        <p:spPr>
          <a:xfrm>
            <a:off x="11757265" y="45862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7"/>
          <p:cNvSpPr/>
          <p:nvPr/>
        </p:nvSpPr>
        <p:spPr>
          <a:xfrm>
            <a:off x="11657298" y="5555569"/>
            <a:ext cx="660375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7"/>
          <p:cNvSpPr/>
          <p:nvPr/>
        </p:nvSpPr>
        <p:spPr>
          <a:xfrm>
            <a:off x="11147940" y="60092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7"/>
          <p:cNvSpPr/>
          <p:nvPr/>
        </p:nvSpPr>
        <p:spPr>
          <a:xfrm>
            <a:off x="-102771" y="19840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7"/>
          <p:cNvSpPr/>
          <p:nvPr/>
        </p:nvSpPr>
        <p:spPr>
          <a:xfrm>
            <a:off x="107367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7"/>
          <p:cNvSpPr/>
          <p:nvPr/>
        </p:nvSpPr>
        <p:spPr>
          <a:xfrm>
            <a:off x="10736769" y="55097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9907864" y="64975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7"/>
          <p:cNvSpPr/>
          <p:nvPr/>
        </p:nvSpPr>
        <p:spPr>
          <a:xfrm>
            <a:off x="116663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7"/>
          <p:cNvSpPr/>
          <p:nvPr/>
        </p:nvSpPr>
        <p:spPr>
          <a:xfrm>
            <a:off x="113632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7"/>
          <p:cNvSpPr/>
          <p:nvPr/>
        </p:nvSpPr>
        <p:spPr>
          <a:xfrm>
            <a:off x="117725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7"/>
          <p:cNvSpPr/>
          <p:nvPr/>
        </p:nvSpPr>
        <p:spPr>
          <a:xfrm>
            <a:off x="11951973" y="1784958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7"/>
          <p:cNvSpPr/>
          <p:nvPr/>
        </p:nvSpPr>
        <p:spPr>
          <a:xfrm rot="-2426120">
            <a:off x="9480176" y="6502682"/>
            <a:ext cx="373213" cy="477295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7"/>
          <p:cNvSpPr/>
          <p:nvPr/>
        </p:nvSpPr>
        <p:spPr>
          <a:xfrm>
            <a:off x="102128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7"/>
          <p:cNvSpPr/>
          <p:nvPr/>
        </p:nvSpPr>
        <p:spPr>
          <a:xfrm>
            <a:off x="11730117" y="4104977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103765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462503" y="8114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860014" y="4746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-11" y="1351155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7"/>
          <p:cNvSpPr/>
          <p:nvPr/>
        </p:nvSpPr>
        <p:spPr>
          <a:xfrm>
            <a:off x="11599141" y="238816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7"/>
          <p:cNvSpPr/>
          <p:nvPr/>
        </p:nvSpPr>
        <p:spPr>
          <a:xfrm>
            <a:off x="9339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7"/>
          <p:cNvSpPr/>
          <p:nvPr/>
        </p:nvSpPr>
        <p:spPr>
          <a:xfrm>
            <a:off x="345290" y="-115001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7"/>
          <p:cNvSpPr/>
          <p:nvPr/>
        </p:nvSpPr>
        <p:spPr>
          <a:xfrm>
            <a:off x="-46688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7"/>
          <p:cNvSpPr/>
          <p:nvPr/>
        </p:nvSpPr>
        <p:spPr>
          <a:xfrm>
            <a:off x="9616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7"/>
          <p:cNvSpPr/>
          <p:nvPr/>
        </p:nvSpPr>
        <p:spPr>
          <a:xfrm>
            <a:off x="-324171" y="722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7"/>
          <p:cNvSpPr/>
          <p:nvPr/>
        </p:nvSpPr>
        <p:spPr>
          <a:xfrm>
            <a:off x="10456069" y="-134498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7"/>
          <p:cNvSpPr/>
          <p:nvPr/>
        </p:nvSpPr>
        <p:spPr>
          <a:xfrm>
            <a:off x="-51501" y="7720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7"/>
          <p:cNvSpPr/>
          <p:nvPr/>
        </p:nvSpPr>
        <p:spPr>
          <a:xfrm>
            <a:off x="1871701" y="15333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7"/>
          <p:cNvSpPr/>
          <p:nvPr/>
        </p:nvSpPr>
        <p:spPr>
          <a:xfrm>
            <a:off x="1274653" y="-76221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7"/>
          <p:cNvSpPr/>
          <p:nvPr/>
        </p:nvSpPr>
        <p:spPr>
          <a:xfrm>
            <a:off x="1777725" y="6237940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7"/>
          <p:cNvSpPr/>
          <p:nvPr/>
        </p:nvSpPr>
        <p:spPr>
          <a:xfrm>
            <a:off x="1221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7"/>
          <p:cNvSpPr/>
          <p:nvPr/>
        </p:nvSpPr>
        <p:spPr>
          <a:xfrm>
            <a:off x="2034237" y="6548458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7"/>
          <p:cNvSpPr/>
          <p:nvPr/>
        </p:nvSpPr>
        <p:spPr>
          <a:xfrm>
            <a:off x="3606" y="6533642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7"/>
          <p:cNvSpPr/>
          <p:nvPr/>
        </p:nvSpPr>
        <p:spPr>
          <a:xfrm rot="1920548">
            <a:off x="10967391" y="8336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7"/>
          <p:cNvSpPr/>
          <p:nvPr/>
        </p:nvSpPr>
        <p:spPr>
          <a:xfrm>
            <a:off x="462490" y="5418857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7"/>
          <p:cNvSpPr/>
          <p:nvPr/>
        </p:nvSpPr>
        <p:spPr>
          <a:xfrm rot="-5400000">
            <a:off x="10661707" y="422573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11735680" y="1053695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3452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11599127" y="15352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7"/>
          <p:cNvSpPr txBox="1">
            <a:spLocks noGrp="1"/>
          </p:cNvSpPr>
          <p:nvPr>
            <p:ph type="sldNum" idx="12"/>
          </p:nvPr>
        </p:nvSpPr>
        <p:spPr>
          <a:xfrm>
            <a:off x="5730200" y="6471065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F7A3F65-8CD4-4292-A3D1-8C62EBBB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06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"/>
          <p:cNvSpPr txBox="1">
            <a:spLocks noGrp="1"/>
          </p:cNvSpPr>
          <p:nvPr>
            <p:ph type="title"/>
          </p:nvPr>
        </p:nvSpPr>
        <p:spPr>
          <a:xfrm>
            <a:off x="997233" y="300033"/>
            <a:ext cx="8187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546" name="Google Shape;546;p23"/>
          <p:cNvGrpSpPr/>
          <p:nvPr/>
        </p:nvGrpSpPr>
        <p:grpSpPr>
          <a:xfrm>
            <a:off x="9923871" y="-121539"/>
            <a:ext cx="2395052" cy="7107432"/>
            <a:chOff x="6023725" y="842300"/>
            <a:chExt cx="1358150" cy="4030375"/>
          </a:xfrm>
        </p:grpSpPr>
        <p:sp>
          <p:nvSpPr>
            <p:cNvPr id="547" name="Google Shape;547;p2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6" name="Google Shape;576;p23"/>
          <p:cNvCxnSpPr/>
          <p:nvPr/>
        </p:nvCxnSpPr>
        <p:spPr>
          <a:xfrm>
            <a:off x="1133967" y="1375233"/>
            <a:ext cx="80504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77" name="Google Shape;577;p23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5901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 + 1 colum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8;p4">
            <a:extLst>
              <a:ext uri="{FF2B5EF4-FFF2-40B4-BE49-F238E27FC236}">
                <a16:creationId xmlns:a16="http://schemas.microsoft.com/office/drawing/2014/main" id="{66C05CFC-3CAD-481B-863F-58FD8109C5BA}"/>
              </a:ext>
            </a:extLst>
          </p:cNvPr>
          <p:cNvSpPr/>
          <p:nvPr userDrawn="1"/>
        </p:nvSpPr>
        <p:spPr>
          <a:xfrm>
            <a:off x="-205800" y="98328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84" name="Google Shape;384;p18"/>
          <p:cNvSpPr txBox="1">
            <a:spLocks noGrp="1"/>
          </p:cNvSpPr>
          <p:nvPr>
            <p:ph type="title" hasCustomPrompt="1"/>
          </p:nvPr>
        </p:nvSpPr>
        <p:spPr>
          <a:xfrm>
            <a:off x="224923" y="240628"/>
            <a:ext cx="8187200" cy="5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 b="1">
                <a:solidFill>
                  <a:schemeClr val="bg1"/>
                </a:solidFill>
                <a:latin typeface="Dosis" panose="020B060402020202020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</a:rPr>
              <a:t>asdasd</a:t>
            </a:r>
            <a:endParaRPr/>
          </a:p>
        </p:txBody>
      </p:sp>
      <p:sp>
        <p:nvSpPr>
          <p:cNvPr id="417" name="Google Shape;417;p18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86" name="Google Shape;386;p18"/>
          <p:cNvGrpSpPr/>
          <p:nvPr/>
        </p:nvGrpSpPr>
        <p:grpSpPr>
          <a:xfrm>
            <a:off x="10432043" y="-124716"/>
            <a:ext cx="2395052" cy="7107432"/>
            <a:chOff x="6023725" y="842300"/>
            <a:chExt cx="1358150" cy="4030375"/>
          </a:xfrm>
        </p:grpSpPr>
        <p:sp>
          <p:nvSpPr>
            <p:cNvPr id="387" name="Google Shape;387;p1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346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2"/>
          <p:cNvSpPr/>
          <p:nvPr/>
        </p:nvSpPr>
        <p:spPr>
          <a:xfrm>
            <a:off x="9737174" y="-392483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2"/>
          <p:cNvSpPr/>
          <p:nvPr/>
        </p:nvSpPr>
        <p:spPr>
          <a:xfrm>
            <a:off x="-47165" y="4489284"/>
            <a:ext cx="591013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2"/>
          <p:cNvSpPr/>
          <p:nvPr/>
        </p:nvSpPr>
        <p:spPr>
          <a:xfrm>
            <a:off x="11757265" y="45862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2"/>
          <p:cNvSpPr/>
          <p:nvPr/>
        </p:nvSpPr>
        <p:spPr>
          <a:xfrm>
            <a:off x="11657298" y="5555569"/>
            <a:ext cx="660375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2"/>
          <p:cNvSpPr/>
          <p:nvPr/>
        </p:nvSpPr>
        <p:spPr>
          <a:xfrm>
            <a:off x="11147940" y="60092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2"/>
          <p:cNvSpPr/>
          <p:nvPr/>
        </p:nvSpPr>
        <p:spPr>
          <a:xfrm>
            <a:off x="-102771" y="19840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2"/>
          <p:cNvSpPr/>
          <p:nvPr/>
        </p:nvSpPr>
        <p:spPr>
          <a:xfrm>
            <a:off x="107367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2"/>
          <p:cNvSpPr/>
          <p:nvPr/>
        </p:nvSpPr>
        <p:spPr>
          <a:xfrm>
            <a:off x="10736769" y="55097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2"/>
          <p:cNvSpPr/>
          <p:nvPr/>
        </p:nvSpPr>
        <p:spPr>
          <a:xfrm>
            <a:off x="9907864" y="64975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2"/>
          <p:cNvSpPr/>
          <p:nvPr/>
        </p:nvSpPr>
        <p:spPr>
          <a:xfrm>
            <a:off x="116663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2"/>
          <p:cNvSpPr/>
          <p:nvPr/>
        </p:nvSpPr>
        <p:spPr>
          <a:xfrm>
            <a:off x="113632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2"/>
          <p:cNvSpPr/>
          <p:nvPr/>
        </p:nvSpPr>
        <p:spPr>
          <a:xfrm>
            <a:off x="117725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2"/>
          <p:cNvSpPr/>
          <p:nvPr/>
        </p:nvSpPr>
        <p:spPr>
          <a:xfrm>
            <a:off x="11951973" y="1784958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2"/>
          <p:cNvSpPr/>
          <p:nvPr/>
        </p:nvSpPr>
        <p:spPr>
          <a:xfrm rot="-2426120">
            <a:off x="9480176" y="6502682"/>
            <a:ext cx="373213" cy="477295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102128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2"/>
          <p:cNvSpPr/>
          <p:nvPr/>
        </p:nvSpPr>
        <p:spPr>
          <a:xfrm>
            <a:off x="11730117" y="4104977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103765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2"/>
          <p:cNvSpPr/>
          <p:nvPr/>
        </p:nvSpPr>
        <p:spPr>
          <a:xfrm>
            <a:off x="462503" y="8114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860014" y="4746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2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2"/>
          <p:cNvSpPr/>
          <p:nvPr/>
        </p:nvSpPr>
        <p:spPr>
          <a:xfrm>
            <a:off x="-11" y="1351155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2"/>
          <p:cNvSpPr/>
          <p:nvPr/>
        </p:nvSpPr>
        <p:spPr>
          <a:xfrm>
            <a:off x="11599141" y="238816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2"/>
          <p:cNvSpPr/>
          <p:nvPr/>
        </p:nvSpPr>
        <p:spPr>
          <a:xfrm>
            <a:off x="9339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2"/>
          <p:cNvSpPr/>
          <p:nvPr/>
        </p:nvSpPr>
        <p:spPr>
          <a:xfrm>
            <a:off x="345290" y="-115001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2"/>
          <p:cNvSpPr/>
          <p:nvPr/>
        </p:nvSpPr>
        <p:spPr>
          <a:xfrm>
            <a:off x="-46688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2"/>
          <p:cNvSpPr/>
          <p:nvPr/>
        </p:nvSpPr>
        <p:spPr>
          <a:xfrm>
            <a:off x="9616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2"/>
          <p:cNvSpPr/>
          <p:nvPr/>
        </p:nvSpPr>
        <p:spPr>
          <a:xfrm>
            <a:off x="-324171" y="722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2"/>
          <p:cNvSpPr/>
          <p:nvPr/>
        </p:nvSpPr>
        <p:spPr>
          <a:xfrm>
            <a:off x="10456069" y="-134498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2"/>
          <p:cNvSpPr/>
          <p:nvPr/>
        </p:nvSpPr>
        <p:spPr>
          <a:xfrm>
            <a:off x="-51501" y="7720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2"/>
          <p:cNvSpPr/>
          <p:nvPr/>
        </p:nvSpPr>
        <p:spPr>
          <a:xfrm>
            <a:off x="1871701" y="15333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2"/>
          <p:cNvSpPr/>
          <p:nvPr/>
        </p:nvSpPr>
        <p:spPr>
          <a:xfrm>
            <a:off x="1274653" y="-76221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2"/>
          <p:cNvSpPr/>
          <p:nvPr/>
        </p:nvSpPr>
        <p:spPr>
          <a:xfrm>
            <a:off x="1777725" y="6237940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2"/>
          <p:cNvSpPr/>
          <p:nvPr/>
        </p:nvSpPr>
        <p:spPr>
          <a:xfrm>
            <a:off x="1221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2"/>
          <p:cNvSpPr/>
          <p:nvPr/>
        </p:nvSpPr>
        <p:spPr>
          <a:xfrm>
            <a:off x="2034237" y="6548458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2"/>
          <p:cNvSpPr/>
          <p:nvPr/>
        </p:nvSpPr>
        <p:spPr>
          <a:xfrm>
            <a:off x="3606" y="6533642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2"/>
          <p:cNvSpPr/>
          <p:nvPr/>
        </p:nvSpPr>
        <p:spPr>
          <a:xfrm rot="1920548">
            <a:off x="10967391" y="8336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2"/>
          <p:cNvSpPr/>
          <p:nvPr/>
        </p:nvSpPr>
        <p:spPr>
          <a:xfrm>
            <a:off x="462490" y="5418857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2"/>
          <p:cNvSpPr/>
          <p:nvPr/>
        </p:nvSpPr>
        <p:spPr>
          <a:xfrm rot="-5400000">
            <a:off x="10661707" y="422573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2"/>
          <p:cNvSpPr/>
          <p:nvPr/>
        </p:nvSpPr>
        <p:spPr>
          <a:xfrm>
            <a:off x="11735680" y="1053695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2"/>
          <p:cNvSpPr/>
          <p:nvPr/>
        </p:nvSpPr>
        <p:spPr>
          <a:xfrm>
            <a:off x="3452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2"/>
          <p:cNvSpPr/>
          <p:nvPr/>
        </p:nvSpPr>
        <p:spPr>
          <a:xfrm>
            <a:off x="11599127" y="15352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2"/>
          <p:cNvSpPr txBox="1">
            <a:spLocks noGrp="1"/>
          </p:cNvSpPr>
          <p:nvPr>
            <p:ph type="sldNum" idx="12"/>
          </p:nvPr>
        </p:nvSpPr>
        <p:spPr>
          <a:xfrm>
            <a:off x="5730200" y="6471065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75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8;p4">
            <a:extLst>
              <a:ext uri="{FF2B5EF4-FFF2-40B4-BE49-F238E27FC236}">
                <a16:creationId xmlns:a16="http://schemas.microsoft.com/office/drawing/2014/main" id="{66C05CFC-3CAD-481B-863F-58FD8109C5BA}"/>
              </a:ext>
            </a:extLst>
          </p:cNvPr>
          <p:cNvSpPr/>
          <p:nvPr/>
        </p:nvSpPr>
        <p:spPr>
          <a:xfrm>
            <a:off x="-205800" y="98328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84" name="Google Shape;384;p18"/>
          <p:cNvSpPr txBox="1">
            <a:spLocks noGrp="1"/>
          </p:cNvSpPr>
          <p:nvPr>
            <p:ph type="title"/>
          </p:nvPr>
        </p:nvSpPr>
        <p:spPr>
          <a:xfrm>
            <a:off x="224923" y="240628"/>
            <a:ext cx="8187200" cy="5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 b="1">
                <a:solidFill>
                  <a:schemeClr val="bg1"/>
                </a:solidFill>
                <a:latin typeface="Dosis" panose="020B060402020202020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5" name="Google Shape;385;p18"/>
          <p:cNvSpPr txBox="1">
            <a:spLocks noGrp="1"/>
          </p:cNvSpPr>
          <p:nvPr>
            <p:ph type="body" idx="1"/>
          </p:nvPr>
        </p:nvSpPr>
        <p:spPr>
          <a:xfrm>
            <a:off x="997233" y="1737116"/>
            <a:ext cx="81872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164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00"/>
              <a:buChar char="✘"/>
              <a:defRPr sz="3333"/>
            </a:lvl1pPr>
            <a:lvl2pPr marL="1219170" lvl="1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7" name="Google Shape;417;p18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F7A3F65-8CD4-4292-A3D1-8C62EBBBD5C9}" type="slidenum">
              <a:rPr lang="en-US" smtClean="0"/>
              <a:t>‹#›</a:t>
            </a:fld>
            <a:endParaRPr lang="en-US"/>
          </a:p>
        </p:txBody>
      </p:sp>
      <p:grpSp>
        <p:nvGrpSpPr>
          <p:cNvPr id="386" name="Google Shape;386;p18"/>
          <p:cNvGrpSpPr/>
          <p:nvPr/>
        </p:nvGrpSpPr>
        <p:grpSpPr>
          <a:xfrm>
            <a:off x="10293695" y="-121539"/>
            <a:ext cx="2395052" cy="7107432"/>
            <a:chOff x="6023725" y="842300"/>
            <a:chExt cx="1358150" cy="4030375"/>
          </a:xfrm>
        </p:grpSpPr>
        <p:sp>
          <p:nvSpPr>
            <p:cNvPr id="387" name="Google Shape;387;p1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667" b="0" i="0" u="none" strike="noStrike" cap="non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826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/>
          <p:nvPr/>
        </p:nvSpPr>
        <p:spPr>
          <a:xfrm>
            <a:off x="9737174" y="-392483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-102771" y="19840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9"/>
          <p:cNvSpPr/>
          <p:nvPr/>
        </p:nvSpPr>
        <p:spPr>
          <a:xfrm>
            <a:off x="11951973" y="1784958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462503" y="8114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860014" y="4746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-11" y="1351155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11599141" y="238816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345290" y="-115001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-324171" y="722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9"/>
          <p:cNvSpPr/>
          <p:nvPr/>
        </p:nvSpPr>
        <p:spPr>
          <a:xfrm>
            <a:off x="10456069" y="-134498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9"/>
          <p:cNvSpPr/>
          <p:nvPr/>
        </p:nvSpPr>
        <p:spPr>
          <a:xfrm>
            <a:off x="-51501" y="7720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9"/>
          <p:cNvSpPr/>
          <p:nvPr/>
        </p:nvSpPr>
        <p:spPr>
          <a:xfrm>
            <a:off x="1871701" y="15333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1274653" y="-76221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9"/>
          <p:cNvSpPr/>
          <p:nvPr/>
        </p:nvSpPr>
        <p:spPr>
          <a:xfrm rot="1920548">
            <a:off x="10967391" y="8336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9"/>
          <p:cNvSpPr/>
          <p:nvPr/>
        </p:nvSpPr>
        <p:spPr>
          <a:xfrm rot="-5400000">
            <a:off x="10661707" y="422573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9"/>
          <p:cNvSpPr/>
          <p:nvPr/>
        </p:nvSpPr>
        <p:spPr>
          <a:xfrm>
            <a:off x="11735680" y="1053695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9"/>
          <p:cNvSpPr/>
          <p:nvPr/>
        </p:nvSpPr>
        <p:spPr>
          <a:xfrm>
            <a:off x="11599127" y="15352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9"/>
          <p:cNvSpPr txBox="1">
            <a:spLocks noGrp="1"/>
          </p:cNvSpPr>
          <p:nvPr>
            <p:ph type="sldNum" idx="12"/>
          </p:nvPr>
        </p:nvSpPr>
        <p:spPr>
          <a:xfrm>
            <a:off x="11466449" y="64712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4" name="Google Shape;28;p4">
            <a:extLst>
              <a:ext uri="{FF2B5EF4-FFF2-40B4-BE49-F238E27FC236}">
                <a16:creationId xmlns:a16="http://schemas.microsoft.com/office/drawing/2014/main" id="{F18A2B33-80AC-4BDA-B95C-0EDC29C9AB7B}"/>
              </a:ext>
            </a:extLst>
          </p:cNvPr>
          <p:cNvSpPr/>
          <p:nvPr/>
        </p:nvSpPr>
        <p:spPr>
          <a:xfrm>
            <a:off x="-205800" y="98328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45" name="Google Shape;384;p18">
            <a:extLst>
              <a:ext uri="{FF2B5EF4-FFF2-40B4-BE49-F238E27FC236}">
                <a16:creationId xmlns:a16="http://schemas.microsoft.com/office/drawing/2014/main" id="{AC25F5E5-AF1C-4551-902E-1313A65C3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923" y="240628"/>
            <a:ext cx="8187200" cy="5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 b="1">
                <a:solidFill>
                  <a:schemeClr val="bg1"/>
                </a:solidFill>
                <a:latin typeface="Dosis" panose="020B060402020202020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19;p3">
            <a:extLst>
              <a:ext uri="{FF2B5EF4-FFF2-40B4-BE49-F238E27FC236}">
                <a16:creationId xmlns:a16="http://schemas.microsoft.com/office/drawing/2014/main" id="{06546FA2-02D6-4F40-A57C-9DBE781E58A3}"/>
              </a:ext>
            </a:extLst>
          </p:cNvPr>
          <p:cNvSpPr/>
          <p:nvPr userDrawn="1"/>
        </p:nvSpPr>
        <p:spPr>
          <a:xfrm rot="10800000" flipV="1">
            <a:off x="224923" y="1144508"/>
            <a:ext cx="11727048" cy="5615165"/>
          </a:xfrm>
          <a:prstGeom prst="round1Rect">
            <a:avLst>
              <a:gd name="adj" fmla="val 1105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"/>
          </a:p>
        </p:txBody>
      </p:sp>
      <p:sp>
        <p:nvSpPr>
          <p:cNvPr id="24" name="Google Shape;24;p3">
            <a:extLst>
              <a:ext uri="{FF2B5EF4-FFF2-40B4-BE49-F238E27FC236}">
                <a16:creationId xmlns:a16="http://schemas.microsoft.com/office/drawing/2014/main" id="{7770284E-6027-4038-8FB6-D26B4215EE71}"/>
              </a:ext>
            </a:extLst>
          </p:cNvPr>
          <p:cNvSpPr/>
          <p:nvPr userDrawn="1"/>
        </p:nvSpPr>
        <p:spPr>
          <a:xfrm rot="10800000" flipV="1">
            <a:off x="496678" y="1273740"/>
            <a:ext cx="11335567" cy="722237"/>
          </a:xfrm>
          <a:prstGeom prst="round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8;p4">
            <a:extLst>
              <a:ext uri="{FF2B5EF4-FFF2-40B4-BE49-F238E27FC236}">
                <a16:creationId xmlns:a16="http://schemas.microsoft.com/office/drawing/2014/main" id="{ABEF73D9-2AC8-426C-A430-0D7BEF2F7385}"/>
              </a:ext>
            </a:extLst>
          </p:cNvPr>
          <p:cNvSpPr/>
          <p:nvPr userDrawn="1"/>
        </p:nvSpPr>
        <p:spPr>
          <a:xfrm>
            <a:off x="-205800" y="98328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</p:spTree>
    <p:extLst>
      <p:ext uri="{BB962C8B-B14F-4D97-AF65-F5344CB8AC3E}">
        <p14:creationId xmlns:p14="http://schemas.microsoft.com/office/powerpoint/2010/main" val="256818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9;p3">
            <a:extLst>
              <a:ext uri="{FF2B5EF4-FFF2-40B4-BE49-F238E27FC236}">
                <a16:creationId xmlns:a16="http://schemas.microsoft.com/office/drawing/2014/main" id="{B51D8F89-7704-4C33-9FA0-A27ECD7EDA12}"/>
              </a:ext>
            </a:extLst>
          </p:cNvPr>
          <p:cNvSpPr/>
          <p:nvPr/>
        </p:nvSpPr>
        <p:spPr>
          <a:xfrm rot="10800000" flipV="1">
            <a:off x="224923" y="1144508"/>
            <a:ext cx="11727048" cy="5615165"/>
          </a:xfrm>
          <a:prstGeom prst="round1Rect">
            <a:avLst>
              <a:gd name="adj" fmla="val 1105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"/>
          </a:p>
        </p:txBody>
      </p:sp>
      <p:sp>
        <p:nvSpPr>
          <p:cNvPr id="25" name="Google Shape;24;p3">
            <a:extLst>
              <a:ext uri="{FF2B5EF4-FFF2-40B4-BE49-F238E27FC236}">
                <a16:creationId xmlns:a16="http://schemas.microsoft.com/office/drawing/2014/main" id="{1A00A217-F16D-4BA8-AD0A-D14C9EA0D78E}"/>
              </a:ext>
            </a:extLst>
          </p:cNvPr>
          <p:cNvSpPr/>
          <p:nvPr/>
        </p:nvSpPr>
        <p:spPr>
          <a:xfrm rot="10800000" flipV="1">
            <a:off x="496678" y="1273740"/>
            <a:ext cx="11335567" cy="722237"/>
          </a:xfrm>
          <a:prstGeom prst="round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9"/>
          <p:cNvSpPr/>
          <p:nvPr/>
        </p:nvSpPr>
        <p:spPr>
          <a:xfrm>
            <a:off x="9737174" y="-392483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-102771" y="19840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9"/>
          <p:cNvSpPr/>
          <p:nvPr/>
        </p:nvSpPr>
        <p:spPr>
          <a:xfrm>
            <a:off x="11951973" y="1784958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462503" y="8114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860014" y="4746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-11" y="1351155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11599141" y="238816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345290" y="-115001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-324171" y="722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9"/>
          <p:cNvSpPr/>
          <p:nvPr/>
        </p:nvSpPr>
        <p:spPr>
          <a:xfrm>
            <a:off x="10456069" y="-134498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9"/>
          <p:cNvSpPr/>
          <p:nvPr/>
        </p:nvSpPr>
        <p:spPr>
          <a:xfrm>
            <a:off x="-51501" y="7720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9"/>
          <p:cNvSpPr/>
          <p:nvPr/>
        </p:nvSpPr>
        <p:spPr>
          <a:xfrm>
            <a:off x="1871701" y="15333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1274653" y="-76221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9"/>
          <p:cNvSpPr/>
          <p:nvPr/>
        </p:nvSpPr>
        <p:spPr>
          <a:xfrm rot="1920548">
            <a:off x="10967391" y="8336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9"/>
          <p:cNvSpPr/>
          <p:nvPr/>
        </p:nvSpPr>
        <p:spPr>
          <a:xfrm rot="-5400000">
            <a:off x="10661707" y="422573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9"/>
          <p:cNvSpPr/>
          <p:nvPr/>
        </p:nvSpPr>
        <p:spPr>
          <a:xfrm>
            <a:off x="11735680" y="1053695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9"/>
          <p:cNvSpPr/>
          <p:nvPr/>
        </p:nvSpPr>
        <p:spPr>
          <a:xfrm>
            <a:off x="11599127" y="15352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9"/>
          <p:cNvSpPr txBox="1">
            <a:spLocks noGrp="1"/>
          </p:cNvSpPr>
          <p:nvPr>
            <p:ph type="sldNum" idx="12"/>
          </p:nvPr>
        </p:nvSpPr>
        <p:spPr>
          <a:xfrm>
            <a:off x="11466449" y="64712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4" name="Google Shape;28;p4">
            <a:extLst>
              <a:ext uri="{FF2B5EF4-FFF2-40B4-BE49-F238E27FC236}">
                <a16:creationId xmlns:a16="http://schemas.microsoft.com/office/drawing/2014/main" id="{F18A2B33-80AC-4BDA-B95C-0EDC29C9AB7B}"/>
              </a:ext>
            </a:extLst>
          </p:cNvPr>
          <p:cNvSpPr/>
          <p:nvPr/>
        </p:nvSpPr>
        <p:spPr>
          <a:xfrm>
            <a:off x="-205800" y="98328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45" name="Google Shape;384;p18">
            <a:extLst>
              <a:ext uri="{FF2B5EF4-FFF2-40B4-BE49-F238E27FC236}">
                <a16:creationId xmlns:a16="http://schemas.microsoft.com/office/drawing/2014/main" id="{AC25F5E5-AF1C-4551-902E-1313A65C3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923" y="240628"/>
            <a:ext cx="8187200" cy="5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 b="1">
                <a:solidFill>
                  <a:schemeClr val="bg1"/>
                </a:solidFill>
                <a:latin typeface="Dosis" panose="020B060402020202020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524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"/>
          <p:cNvSpPr txBox="1">
            <a:spLocks noGrp="1"/>
          </p:cNvSpPr>
          <p:nvPr>
            <p:ph type="title"/>
          </p:nvPr>
        </p:nvSpPr>
        <p:spPr>
          <a:xfrm>
            <a:off x="997233" y="300033"/>
            <a:ext cx="8187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3" name="Google Shape;463;p20"/>
          <p:cNvSpPr txBox="1">
            <a:spLocks noGrp="1"/>
          </p:cNvSpPr>
          <p:nvPr>
            <p:ph type="body" idx="1"/>
          </p:nvPr>
        </p:nvSpPr>
        <p:spPr>
          <a:xfrm>
            <a:off x="997233" y="1745167"/>
            <a:ext cx="2797200" cy="4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4" name="Google Shape;464;p20"/>
          <p:cNvSpPr txBox="1">
            <a:spLocks noGrp="1"/>
          </p:cNvSpPr>
          <p:nvPr>
            <p:ph type="body" idx="2"/>
          </p:nvPr>
        </p:nvSpPr>
        <p:spPr>
          <a:xfrm>
            <a:off x="3937449" y="1745167"/>
            <a:ext cx="2797200" cy="4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5" name="Google Shape;465;p20"/>
          <p:cNvSpPr txBox="1">
            <a:spLocks noGrp="1"/>
          </p:cNvSpPr>
          <p:nvPr>
            <p:ph type="body" idx="3"/>
          </p:nvPr>
        </p:nvSpPr>
        <p:spPr>
          <a:xfrm>
            <a:off x="6877664" y="1745167"/>
            <a:ext cx="2797200" cy="4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66" name="Google Shape;466;p20"/>
          <p:cNvGrpSpPr/>
          <p:nvPr/>
        </p:nvGrpSpPr>
        <p:grpSpPr>
          <a:xfrm>
            <a:off x="9923871" y="-121539"/>
            <a:ext cx="2395052" cy="7107432"/>
            <a:chOff x="6023725" y="842300"/>
            <a:chExt cx="1358150" cy="4030375"/>
          </a:xfrm>
        </p:grpSpPr>
        <p:sp>
          <p:nvSpPr>
            <p:cNvPr id="467" name="Google Shape;467;p20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6" name="Google Shape;496;p20"/>
          <p:cNvCxnSpPr/>
          <p:nvPr/>
        </p:nvCxnSpPr>
        <p:spPr>
          <a:xfrm>
            <a:off x="1133967" y="1375233"/>
            <a:ext cx="80504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97" name="Google Shape;497;p20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F7A3F65-8CD4-4292-A3D1-8C62EBBB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5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"/>
          <p:cNvSpPr txBox="1">
            <a:spLocks noGrp="1"/>
          </p:cNvSpPr>
          <p:nvPr>
            <p:ph type="title"/>
          </p:nvPr>
        </p:nvSpPr>
        <p:spPr>
          <a:xfrm>
            <a:off x="997233" y="300033"/>
            <a:ext cx="8187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46" name="Google Shape;546;p23"/>
          <p:cNvGrpSpPr/>
          <p:nvPr/>
        </p:nvGrpSpPr>
        <p:grpSpPr>
          <a:xfrm>
            <a:off x="9923871" y="-121539"/>
            <a:ext cx="2395052" cy="7107432"/>
            <a:chOff x="6023725" y="842300"/>
            <a:chExt cx="1358150" cy="4030375"/>
          </a:xfrm>
        </p:grpSpPr>
        <p:sp>
          <p:nvSpPr>
            <p:cNvPr id="547" name="Google Shape;547;p2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6" name="Google Shape;576;p23"/>
          <p:cNvCxnSpPr/>
          <p:nvPr/>
        </p:nvCxnSpPr>
        <p:spPr>
          <a:xfrm>
            <a:off x="1133967" y="1375233"/>
            <a:ext cx="80504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77" name="Google Shape;577;p23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F7A3F65-8CD4-4292-A3D1-8C62EBBB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3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2"/>
          <p:cNvSpPr/>
          <p:nvPr/>
        </p:nvSpPr>
        <p:spPr>
          <a:xfrm>
            <a:off x="9737174" y="-392483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2"/>
          <p:cNvSpPr/>
          <p:nvPr/>
        </p:nvSpPr>
        <p:spPr>
          <a:xfrm>
            <a:off x="-47165" y="4489284"/>
            <a:ext cx="591013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2"/>
          <p:cNvSpPr/>
          <p:nvPr/>
        </p:nvSpPr>
        <p:spPr>
          <a:xfrm>
            <a:off x="11757265" y="45862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2"/>
          <p:cNvSpPr/>
          <p:nvPr/>
        </p:nvSpPr>
        <p:spPr>
          <a:xfrm>
            <a:off x="11657298" y="5555569"/>
            <a:ext cx="660375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2"/>
          <p:cNvSpPr/>
          <p:nvPr/>
        </p:nvSpPr>
        <p:spPr>
          <a:xfrm>
            <a:off x="11147940" y="60092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2"/>
          <p:cNvSpPr/>
          <p:nvPr/>
        </p:nvSpPr>
        <p:spPr>
          <a:xfrm>
            <a:off x="-102771" y="19840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2"/>
          <p:cNvSpPr/>
          <p:nvPr/>
        </p:nvSpPr>
        <p:spPr>
          <a:xfrm>
            <a:off x="107367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2"/>
          <p:cNvSpPr/>
          <p:nvPr/>
        </p:nvSpPr>
        <p:spPr>
          <a:xfrm>
            <a:off x="10736769" y="55097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2"/>
          <p:cNvSpPr/>
          <p:nvPr/>
        </p:nvSpPr>
        <p:spPr>
          <a:xfrm>
            <a:off x="9907864" y="64975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2"/>
          <p:cNvSpPr/>
          <p:nvPr/>
        </p:nvSpPr>
        <p:spPr>
          <a:xfrm>
            <a:off x="116663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2"/>
          <p:cNvSpPr/>
          <p:nvPr/>
        </p:nvSpPr>
        <p:spPr>
          <a:xfrm>
            <a:off x="113632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2"/>
          <p:cNvSpPr/>
          <p:nvPr/>
        </p:nvSpPr>
        <p:spPr>
          <a:xfrm>
            <a:off x="117725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2"/>
          <p:cNvSpPr/>
          <p:nvPr/>
        </p:nvSpPr>
        <p:spPr>
          <a:xfrm>
            <a:off x="11951973" y="1784958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2"/>
          <p:cNvSpPr/>
          <p:nvPr/>
        </p:nvSpPr>
        <p:spPr>
          <a:xfrm rot="-2426120">
            <a:off x="9480176" y="6502682"/>
            <a:ext cx="373213" cy="477295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102128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2"/>
          <p:cNvSpPr/>
          <p:nvPr/>
        </p:nvSpPr>
        <p:spPr>
          <a:xfrm>
            <a:off x="11730117" y="4104977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103765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2"/>
          <p:cNvSpPr/>
          <p:nvPr/>
        </p:nvSpPr>
        <p:spPr>
          <a:xfrm>
            <a:off x="462503" y="8114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860014" y="4746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2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2"/>
          <p:cNvSpPr/>
          <p:nvPr/>
        </p:nvSpPr>
        <p:spPr>
          <a:xfrm>
            <a:off x="-11" y="1351155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2"/>
          <p:cNvSpPr/>
          <p:nvPr/>
        </p:nvSpPr>
        <p:spPr>
          <a:xfrm>
            <a:off x="11599141" y="238816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2"/>
          <p:cNvSpPr/>
          <p:nvPr/>
        </p:nvSpPr>
        <p:spPr>
          <a:xfrm>
            <a:off x="9339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2"/>
          <p:cNvSpPr/>
          <p:nvPr/>
        </p:nvSpPr>
        <p:spPr>
          <a:xfrm>
            <a:off x="345290" y="-115001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2"/>
          <p:cNvSpPr/>
          <p:nvPr/>
        </p:nvSpPr>
        <p:spPr>
          <a:xfrm>
            <a:off x="-46688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2"/>
          <p:cNvSpPr/>
          <p:nvPr/>
        </p:nvSpPr>
        <p:spPr>
          <a:xfrm>
            <a:off x="9616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2"/>
          <p:cNvSpPr/>
          <p:nvPr/>
        </p:nvSpPr>
        <p:spPr>
          <a:xfrm>
            <a:off x="-324171" y="722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2"/>
          <p:cNvSpPr/>
          <p:nvPr/>
        </p:nvSpPr>
        <p:spPr>
          <a:xfrm>
            <a:off x="10456069" y="-134498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2"/>
          <p:cNvSpPr/>
          <p:nvPr/>
        </p:nvSpPr>
        <p:spPr>
          <a:xfrm>
            <a:off x="-51501" y="7720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2"/>
          <p:cNvSpPr/>
          <p:nvPr/>
        </p:nvSpPr>
        <p:spPr>
          <a:xfrm>
            <a:off x="1871701" y="15333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2"/>
          <p:cNvSpPr/>
          <p:nvPr/>
        </p:nvSpPr>
        <p:spPr>
          <a:xfrm>
            <a:off x="1274653" y="-76221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2"/>
          <p:cNvSpPr/>
          <p:nvPr/>
        </p:nvSpPr>
        <p:spPr>
          <a:xfrm>
            <a:off x="1777725" y="6237940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2"/>
          <p:cNvSpPr/>
          <p:nvPr/>
        </p:nvSpPr>
        <p:spPr>
          <a:xfrm>
            <a:off x="1221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2"/>
          <p:cNvSpPr/>
          <p:nvPr/>
        </p:nvSpPr>
        <p:spPr>
          <a:xfrm>
            <a:off x="2034237" y="6548458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2"/>
          <p:cNvSpPr/>
          <p:nvPr/>
        </p:nvSpPr>
        <p:spPr>
          <a:xfrm>
            <a:off x="3606" y="6533642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2"/>
          <p:cNvSpPr/>
          <p:nvPr/>
        </p:nvSpPr>
        <p:spPr>
          <a:xfrm rot="1920548">
            <a:off x="10967391" y="8336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2"/>
          <p:cNvSpPr/>
          <p:nvPr/>
        </p:nvSpPr>
        <p:spPr>
          <a:xfrm>
            <a:off x="462490" y="5418857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2"/>
          <p:cNvSpPr/>
          <p:nvPr/>
        </p:nvSpPr>
        <p:spPr>
          <a:xfrm rot="-5400000">
            <a:off x="10661707" y="422573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2"/>
          <p:cNvSpPr/>
          <p:nvPr/>
        </p:nvSpPr>
        <p:spPr>
          <a:xfrm>
            <a:off x="11735680" y="1053695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2"/>
          <p:cNvSpPr/>
          <p:nvPr/>
        </p:nvSpPr>
        <p:spPr>
          <a:xfrm>
            <a:off x="3452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2"/>
          <p:cNvSpPr/>
          <p:nvPr/>
        </p:nvSpPr>
        <p:spPr>
          <a:xfrm>
            <a:off x="11599127" y="15352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2"/>
          <p:cNvSpPr txBox="1">
            <a:spLocks noGrp="1"/>
          </p:cNvSpPr>
          <p:nvPr>
            <p:ph type="sldNum" idx="12"/>
          </p:nvPr>
        </p:nvSpPr>
        <p:spPr>
          <a:xfrm>
            <a:off x="5730200" y="6471065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F7A3F65-8CD4-4292-A3D1-8C62EBBB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0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1_Blank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9;p3">
            <a:extLst>
              <a:ext uri="{FF2B5EF4-FFF2-40B4-BE49-F238E27FC236}">
                <a16:creationId xmlns:a16="http://schemas.microsoft.com/office/drawing/2014/main" id="{B51D8F89-7704-4C33-9FA0-A27ECD7EDA12}"/>
              </a:ext>
            </a:extLst>
          </p:cNvPr>
          <p:cNvSpPr/>
          <p:nvPr userDrawn="1"/>
        </p:nvSpPr>
        <p:spPr>
          <a:xfrm rot="10800000" flipV="1">
            <a:off x="224923" y="1144508"/>
            <a:ext cx="11727048" cy="5615165"/>
          </a:xfrm>
          <a:prstGeom prst="round1Rect">
            <a:avLst>
              <a:gd name="adj" fmla="val 1105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"/>
          </a:p>
        </p:txBody>
      </p:sp>
      <p:sp>
        <p:nvSpPr>
          <p:cNvPr id="25" name="Google Shape;24;p3">
            <a:extLst>
              <a:ext uri="{FF2B5EF4-FFF2-40B4-BE49-F238E27FC236}">
                <a16:creationId xmlns:a16="http://schemas.microsoft.com/office/drawing/2014/main" id="{1A00A217-F16D-4BA8-AD0A-D14C9EA0D78E}"/>
              </a:ext>
            </a:extLst>
          </p:cNvPr>
          <p:cNvSpPr/>
          <p:nvPr userDrawn="1"/>
        </p:nvSpPr>
        <p:spPr>
          <a:xfrm rot="10800000" flipV="1">
            <a:off x="496678" y="1273740"/>
            <a:ext cx="11335567" cy="722237"/>
          </a:xfrm>
          <a:prstGeom prst="round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9"/>
          <p:cNvSpPr/>
          <p:nvPr/>
        </p:nvSpPr>
        <p:spPr>
          <a:xfrm>
            <a:off x="9737174" y="-392483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-102771" y="19840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9"/>
          <p:cNvSpPr/>
          <p:nvPr/>
        </p:nvSpPr>
        <p:spPr>
          <a:xfrm>
            <a:off x="11951973" y="1784958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462503" y="8114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860014" y="474615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-11" y="1351155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11599141" y="238816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345290" y="-115001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-324171" y="722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9"/>
          <p:cNvSpPr/>
          <p:nvPr/>
        </p:nvSpPr>
        <p:spPr>
          <a:xfrm>
            <a:off x="10456069" y="-134498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9"/>
          <p:cNvSpPr/>
          <p:nvPr/>
        </p:nvSpPr>
        <p:spPr>
          <a:xfrm>
            <a:off x="-51501" y="772062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9"/>
          <p:cNvSpPr/>
          <p:nvPr/>
        </p:nvSpPr>
        <p:spPr>
          <a:xfrm>
            <a:off x="1871701" y="15333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1274653" y="-76221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9"/>
          <p:cNvSpPr/>
          <p:nvPr/>
        </p:nvSpPr>
        <p:spPr>
          <a:xfrm rot="1920548">
            <a:off x="10967391" y="833693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9"/>
          <p:cNvSpPr/>
          <p:nvPr/>
        </p:nvSpPr>
        <p:spPr>
          <a:xfrm rot="-5400000">
            <a:off x="10661707" y="422573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9"/>
          <p:cNvSpPr/>
          <p:nvPr/>
        </p:nvSpPr>
        <p:spPr>
          <a:xfrm>
            <a:off x="11735680" y="1053695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9"/>
          <p:cNvSpPr/>
          <p:nvPr/>
        </p:nvSpPr>
        <p:spPr>
          <a:xfrm>
            <a:off x="11599127" y="15352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9"/>
          <p:cNvSpPr txBox="1">
            <a:spLocks noGrp="1"/>
          </p:cNvSpPr>
          <p:nvPr>
            <p:ph type="sldNum" idx="12"/>
          </p:nvPr>
        </p:nvSpPr>
        <p:spPr>
          <a:xfrm>
            <a:off x="11466449" y="64712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4" name="Google Shape;28;p4">
            <a:extLst>
              <a:ext uri="{FF2B5EF4-FFF2-40B4-BE49-F238E27FC236}">
                <a16:creationId xmlns:a16="http://schemas.microsoft.com/office/drawing/2014/main" id="{F18A2B33-80AC-4BDA-B95C-0EDC29C9AB7B}"/>
              </a:ext>
            </a:extLst>
          </p:cNvPr>
          <p:cNvSpPr/>
          <p:nvPr userDrawn="1"/>
        </p:nvSpPr>
        <p:spPr>
          <a:xfrm>
            <a:off x="-205800" y="98328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45" name="Google Shape;384;p18">
            <a:extLst>
              <a:ext uri="{FF2B5EF4-FFF2-40B4-BE49-F238E27FC236}">
                <a16:creationId xmlns:a16="http://schemas.microsoft.com/office/drawing/2014/main" id="{AC25F5E5-AF1C-4551-902E-1313A65C3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923" y="240628"/>
            <a:ext cx="8187200" cy="5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 b="1">
                <a:solidFill>
                  <a:schemeClr val="bg1"/>
                </a:solidFill>
                <a:latin typeface="Dosis" panose="020B060402020202020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618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>
            <a:spLocks noGrp="1"/>
          </p:cNvSpPr>
          <p:nvPr>
            <p:ph type="title"/>
          </p:nvPr>
        </p:nvSpPr>
        <p:spPr>
          <a:xfrm>
            <a:off x="997233" y="300033"/>
            <a:ext cx="9055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body" idx="1"/>
          </p:nvPr>
        </p:nvSpPr>
        <p:spPr>
          <a:xfrm>
            <a:off x="997233" y="1753200"/>
            <a:ext cx="90556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F7A3F65-8CD4-4292-A3D1-8C62EBBB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030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2" r:id="rId8"/>
    <p:sldLayoutId id="2147483660" r:id="rId9"/>
    <p:sldLayoutId id="2147483674" r:id="rId10"/>
    <p:sldLayoutId id="2147483689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>
            <a:spLocks noGrp="1"/>
          </p:cNvSpPr>
          <p:nvPr>
            <p:ph type="title"/>
          </p:nvPr>
        </p:nvSpPr>
        <p:spPr>
          <a:xfrm>
            <a:off x="997233" y="300033"/>
            <a:ext cx="9055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body" idx="1"/>
          </p:nvPr>
        </p:nvSpPr>
        <p:spPr>
          <a:xfrm>
            <a:off x="997233" y="1753200"/>
            <a:ext cx="90556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81507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6.w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8.w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15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17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19.wmf"/><Relationship Id="rId3" Type="http://schemas.openxmlformats.org/officeDocument/2006/relationships/oleObject" Target="../embeddings/oleObject21.bin"/><Relationship Id="rId21" Type="http://schemas.openxmlformats.org/officeDocument/2006/relationships/image" Target="../media/image21.png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16.wmf"/><Relationship Id="rId17" Type="http://schemas.openxmlformats.org/officeDocument/2006/relationships/oleObject" Target="../embeddings/oleObject28.bin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8.wmf"/><Relationship Id="rId20" Type="http://schemas.openxmlformats.org/officeDocument/2006/relationships/image" Target="../media/image20.w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15.w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9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1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1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23.png"/><Relationship Id="rId4" Type="http://schemas.openxmlformats.org/officeDocument/2006/relationships/image" Target="../media/image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image" Target="../media/image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29.png"/><Relationship Id="rId4" Type="http://schemas.openxmlformats.org/officeDocument/2006/relationships/image" Target="../media/image11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30.wmf"/><Relationship Id="rId9" Type="http://schemas.openxmlformats.org/officeDocument/2006/relationships/oleObject" Target="../embeddings/oleObject47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odel_selection.GridSearchCV.html#sklearn.model_selection.GridSearchCV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scikit-learn.org/stable/modules/generated/sklearn.svm.SVC.html#sklearn.svm.SVC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4"/>
          <p:cNvSpPr txBox="1">
            <a:spLocks noGrp="1"/>
          </p:cNvSpPr>
          <p:nvPr>
            <p:ph type="ctrTitle" idx="4294967295"/>
          </p:nvPr>
        </p:nvSpPr>
        <p:spPr>
          <a:xfrm>
            <a:off x="1275507" y="1068600"/>
            <a:ext cx="9640988" cy="21368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vi-VN" sz="3333" b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Dosis"/>
              </a:rPr>
              <a:t>BÀI TẬP </a:t>
            </a:r>
            <a:r>
              <a:rPr lang="en-US" sz="3333" b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Dosis"/>
              </a:rPr>
              <a:t>4</a:t>
            </a:r>
            <a:br>
              <a:rPr lang="en-US" sz="3333" b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Dosis"/>
              </a:rPr>
            </a:br>
            <a:br>
              <a:rPr lang="vi-VN" sz="667" b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Dosis"/>
              </a:rPr>
            </a:br>
            <a:r>
              <a:rPr lang="vi-VN" sz="2667" b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Dosis"/>
              </a:rPr>
              <a:t>Sử dụng ngôn ngữ Python triển khai bài toán phân lớp với các thuật toán cơ bản</a:t>
            </a:r>
            <a:endParaRPr lang="vi-VN" sz="3333" b="1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Dosi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67EA88-D483-48FD-B076-A1ECA2BE0A0E}"/>
              </a:ext>
            </a:extLst>
          </p:cNvPr>
          <p:cNvGrpSpPr/>
          <p:nvPr/>
        </p:nvGrpSpPr>
        <p:grpSpPr>
          <a:xfrm>
            <a:off x="7893372" y="3200277"/>
            <a:ext cx="3967480" cy="2314804"/>
            <a:chOff x="2385060" y="2339340"/>
            <a:chExt cx="2975610" cy="1736103"/>
          </a:xfrm>
        </p:grpSpPr>
        <p:sp>
          <p:nvSpPr>
            <p:cNvPr id="11" name="Google Shape;585;p24">
              <a:extLst>
                <a:ext uri="{FF2B5EF4-FFF2-40B4-BE49-F238E27FC236}">
                  <a16:creationId xmlns:a16="http://schemas.microsoft.com/office/drawing/2014/main" id="{0BF62E94-CF61-448E-AD9B-5BFC94326491}"/>
                </a:ext>
              </a:extLst>
            </p:cNvPr>
            <p:cNvSpPr txBox="1">
              <a:spLocks/>
            </p:cNvSpPr>
            <p:nvPr/>
          </p:nvSpPr>
          <p:spPr>
            <a:xfrm>
              <a:off x="2385060" y="2339340"/>
              <a:ext cx="2975610" cy="1592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algn="l" defTabSz="1219170">
                <a:buClr>
                  <a:srgbClr val="3C78D8"/>
                </a:buClr>
              </a:pPr>
              <a:r>
                <a:rPr lang="vi-VN" sz="1867" b="1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Nhóm 3 </a:t>
              </a:r>
            </a:p>
            <a:p>
              <a:pPr algn="l" defTabSz="1219170">
                <a:buClr>
                  <a:srgbClr val="3C78D8"/>
                </a:buClr>
              </a:pPr>
              <a:r>
                <a:rPr lang="vi-VN" sz="1867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Hồ Thanh Tịnh </a:t>
              </a:r>
              <a:endParaRPr lang="en-US" sz="1867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  <a:sym typeface="Dosis SemiBold"/>
              </a:endParaRPr>
            </a:p>
            <a:p>
              <a:pPr algn="l" defTabSz="1219170">
                <a:buClr>
                  <a:srgbClr val="3C78D8"/>
                </a:buClr>
              </a:pPr>
              <a:r>
                <a:rPr lang="vi-VN" sz="1867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Lê Nguyễn Bảo Hân </a:t>
              </a:r>
              <a:endParaRPr lang="en-US" sz="1867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  <a:sym typeface="Dosis SemiBold"/>
              </a:endParaRPr>
            </a:p>
            <a:p>
              <a:pPr algn="l" defTabSz="1219170">
                <a:buClr>
                  <a:srgbClr val="3C78D8"/>
                </a:buClr>
              </a:pPr>
              <a:r>
                <a:rPr lang="vi-VN" sz="1867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Nguyễn Văn Đức Ngọc </a:t>
              </a:r>
              <a:endParaRPr lang="en-US" sz="1867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  <a:sym typeface="Dosis SemiBold"/>
              </a:endParaRPr>
            </a:p>
            <a:p>
              <a:pPr algn="l" defTabSz="1219170">
                <a:buClr>
                  <a:srgbClr val="3C78D8"/>
                </a:buClr>
              </a:pPr>
              <a:r>
                <a:rPr lang="vi-VN" sz="1867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Bùi Nguyễn Anh Trung</a:t>
              </a:r>
            </a:p>
            <a:p>
              <a:pPr algn="l" defTabSz="1219170">
                <a:buClr>
                  <a:srgbClr val="3C78D8"/>
                </a:buClr>
              </a:pPr>
              <a:r>
                <a:rPr lang="vi-VN" sz="1867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Nguyễn Trần Minh Anh </a:t>
              </a:r>
            </a:p>
          </p:txBody>
        </p:sp>
        <p:sp>
          <p:nvSpPr>
            <p:cNvPr id="14" name="Google Shape;585;p24">
              <a:extLst>
                <a:ext uri="{FF2B5EF4-FFF2-40B4-BE49-F238E27FC236}">
                  <a16:creationId xmlns:a16="http://schemas.microsoft.com/office/drawing/2014/main" id="{30074BC8-1195-4BAB-AF13-7F83AFA86AE2}"/>
                </a:ext>
              </a:extLst>
            </p:cNvPr>
            <p:cNvSpPr txBox="1">
              <a:spLocks/>
            </p:cNvSpPr>
            <p:nvPr/>
          </p:nvSpPr>
          <p:spPr>
            <a:xfrm>
              <a:off x="4293870" y="2482863"/>
              <a:ext cx="1066800" cy="1592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700"/>
                <a:buFont typeface="Sniglet"/>
                <a:buNone/>
                <a:defRPr sz="37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algn="l" defTabSz="1219170">
                <a:buClr>
                  <a:srgbClr val="3C78D8"/>
                </a:buClr>
              </a:pPr>
              <a:endParaRPr lang="en-US" sz="1867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  <a:sym typeface="Dosis SemiBold"/>
              </a:endParaRPr>
            </a:p>
            <a:p>
              <a:pPr algn="l" defTabSz="1219170">
                <a:buClr>
                  <a:srgbClr val="3C78D8"/>
                </a:buClr>
              </a:pPr>
              <a:r>
                <a:rPr lang="vi-VN" sz="1867" i="1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 </a:t>
              </a:r>
            </a:p>
            <a:p>
              <a:pPr algn="l" defTabSz="1219170">
                <a:buClr>
                  <a:srgbClr val="3C78D8"/>
                </a:buClr>
              </a:pPr>
              <a:r>
                <a:rPr lang="vi-VN" sz="1867" i="1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20520813</a:t>
              </a:r>
              <a:endParaRPr lang="en-US" sz="1867" i="1">
                <a:solidFill>
                  <a:srgbClr val="1C45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 SemiBold"/>
              </a:endParaRPr>
            </a:p>
            <a:p>
              <a:pPr algn="l" defTabSz="1219170">
                <a:buClr>
                  <a:srgbClr val="3C78D8"/>
                </a:buClr>
              </a:pPr>
              <a:r>
                <a:rPr lang="vi-VN" sz="1867" i="1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20520174</a:t>
              </a:r>
              <a:endParaRPr lang="en-US" sz="1867" i="1">
                <a:solidFill>
                  <a:srgbClr val="1C45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 SemiBold"/>
              </a:endParaRPr>
            </a:p>
            <a:p>
              <a:pPr algn="l" defTabSz="1219170">
                <a:buClr>
                  <a:srgbClr val="3C78D8"/>
                </a:buClr>
              </a:pPr>
              <a:r>
                <a:rPr lang="vi-VN" sz="1867" i="1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20521666 </a:t>
              </a:r>
              <a:endParaRPr lang="en-US" sz="1867" i="1">
                <a:solidFill>
                  <a:srgbClr val="1C45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 SemiBold"/>
              </a:endParaRPr>
            </a:p>
            <a:p>
              <a:pPr algn="l" defTabSz="1219170">
                <a:buClr>
                  <a:srgbClr val="3C78D8"/>
                </a:buClr>
              </a:pPr>
              <a:r>
                <a:rPr lang="vi-VN" sz="1867" i="1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20520332</a:t>
              </a:r>
            </a:p>
            <a:p>
              <a:pPr algn="l" defTabSz="1219170">
                <a:buClr>
                  <a:srgbClr val="3C78D8"/>
                </a:buClr>
              </a:pPr>
              <a:r>
                <a:rPr lang="vi-VN" sz="1867" i="1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20520394 </a:t>
              </a:r>
            </a:p>
            <a:p>
              <a:pPr algn="l" defTabSz="1219170">
                <a:buClr>
                  <a:srgbClr val="3C78D8"/>
                </a:buClr>
              </a:pPr>
              <a:endParaRPr lang="vi-VN" sz="1867" i="1">
                <a:solidFill>
                  <a:srgbClr val="1C458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 SemiBold"/>
              </a:endParaRPr>
            </a:p>
            <a:p>
              <a:pPr algn="l" defTabSz="1219170">
                <a:buClr>
                  <a:srgbClr val="3C78D8"/>
                </a:buClr>
              </a:pPr>
              <a:r>
                <a:rPr lang="vi-VN" sz="1867" i="1">
                  <a:solidFill>
                    <a:srgbClr val="1C458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Dosis SemiBold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05A5AB-5C75-4F3E-80AA-72B7B6513E00}"/>
              </a:ext>
            </a:extLst>
          </p:cNvPr>
          <p:cNvSpPr txBox="1"/>
          <p:nvPr/>
        </p:nvSpPr>
        <p:spPr>
          <a:xfrm>
            <a:off x="3322321" y="236882"/>
            <a:ext cx="5551593" cy="41043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algn="ctr" defTabSz="1219170"/>
            <a:r>
              <a:rPr lang="en-US" sz="1867">
                <a:solidFill>
                  <a:srgbClr val="1C4587"/>
                </a:solidFill>
                <a:latin typeface="Roboto Slab" panose="020B0604020202020204"/>
              </a:rPr>
              <a:t>CS313.N22 – Khai Thác Dữ Liệu và Ứng Dụng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Xây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dựng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cây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quyết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định</a:t>
            </a:r>
            <a:endParaRPr lang="en-US" sz="2667" b="1" dirty="0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3B00755-C903-B603-8E2D-FF82D9B42E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948236"/>
              </p:ext>
            </p:extLst>
          </p:nvPr>
        </p:nvGraphicFramePr>
        <p:xfrm>
          <a:off x="5681982" y="2270092"/>
          <a:ext cx="3633775" cy="4239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503600" imgH="5265360" progId="PBrush">
                  <p:embed/>
                </p:oleObj>
              </mc:Choice>
              <mc:Fallback>
                <p:oleObj name="Bitmap Image" r:id="rId3" imgW="4503600" imgH="5265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3B00755-C903-B603-8E2D-FF82D9B42E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1982" y="2270092"/>
                        <a:ext cx="3633775" cy="4239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B3F5C86-9497-63D9-98C1-7572299261EA}"/>
              </a:ext>
            </a:extLst>
          </p:cNvPr>
          <p:cNvSpPr txBox="1"/>
          <p:nvPr/>
        </p:nvSpPr>
        <p:spPr>
          <a:xfrm>
            <a:off x="1138176" y="2270092"/>
            <a:ext cx="636069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1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Ví</a:t>
            </a:r>
            <a:r>
              <a:rPr lang="en-ID" sz="21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1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dụ</a:t>
            </a:r>
            <a:r>
              <a:rPr lang="en-ID" sz="21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: </a:t>
            </a:r>
            <a:r>
              <a:rPr lang="en-ID" sz="21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Xây</a:t>
            </a:r>
            <a:r>
              <a:rPr lang="en-ID" sz="21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1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dựng</a:t>
            </a:r>
            <a:r>
              <a:rPr lang="en-ID" sz="21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1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cây</a:t>
            </a:r>
            <a:r>
              <a:rPr lang="en-ID" sz="21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1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từ</a:t>
            </a:r>
            <a:r>
              <a:rPr lang="en-ID" sz="21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1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bảng</a:t>
            </a:r>
            <a:r>
              <a:rPr lang="en-ID" sz="21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1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sau</a:t>
            </a:r>
            <a:endParaRPr lang="en-ID" sz="21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85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1E8AB-C8E5-4676-8EB5-884C20E1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64" y="2231796"/>
            <a:ext cx="3583433" cy="2838968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D1C6302-E359-4B90-916F-B8301720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32092"/>
              </p:ext>
            </p:extLst>
          </p:nvPr>
        </p:nvGraphicFramePr>
        <p:xfrm>
          <a:off x="2240208" y="2231796"/>
          <a:ext cx="3633775" cy="4239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503600" imgH="5265360" progId="PBrush">
                  <p:embed/>
                </p:oleObj>
              </mc:Choice>
              <mc:Fallback>
                <p:oleObj name="Bitmap Image" r:id="rId4" imgW="4503600" imgH="5265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D1C6302-E359-4B90-916F-B8301720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0208" y="2231796"/>
                        <a:ext cx="3633775" cy="4239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ubtitle 2">
            <a:extLst>
              <a:ext uri="{FF2B5EF4-FFF2-40B4-BE49-F238E27FC236}">
                <a16:creationId xmlns:a16="http://schemas.microsoft.com/office/drawing/2014/main" id="{C8AA96F6-B043-59DF-BBC1-0FF51F6292B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Xây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dựng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cây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quyết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định</a:t>
            </a:r>
            <a:endParaRPr lang="en-US" sz="2667" b="1" dirty="0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14273-4090-B638-1C13-4AB0D8016C9B}"/>
              </a:ext>
            </a:extLst>
          </p:cNvPr>
          <p:cNvSpPr txBox="1"/>
          <p:nvPr/>
        </p:nvSpPr>
        <p:spPr>
          <a:xfrm>
            <a:off x="6318019" y="5361120"/>
            <a:ext cx="6360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Node </a:t>
            </a:r>
            <a:r>
              <a:rPr lang="en-US" sz="2800" dirty="0" err="1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nào</a:t>
            </a:r>
            <a:r>
              <a:rPr lang="en-US" sz="280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sẽ </a:t>
            </a:r>
            <a:r>
              <a:rPr lang="en-US" sz="2800" dirty="0" err="1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là</a:t>
            </a:r>
            <a:r>
              <a:rPr lang="en-US" sz="280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node </a:t>
            </a:r>
            <a:r>
              <a:rPr lang="en-US" sz="2800" dirty="0" err="1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gốc</a:t>
            </a:r>
            <a:r>
              <a:rPr lang="en-US" sz="280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?</a:t>
            </a:r>
            <a:endParaRPr lang="en-ID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9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 và cách hoạt động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8F6048-6DE3-418F-8A88-FE48B07E8956}"/>
              </a:ext>
            </a:extLst>
          </p:cNvPr>
          <p:cNvGrpSpPr/>
          <p:nvPr/>
        </p:nvGrpSpPr>
        <p:grpSpPr>
          <a:xfrm>
            <a:off x="4247357" y="2102051"/>
            <a:ext cx="3697287" cy="4338440"/>
            <a:chOff x="4124065" y="2118675"/>
            <a:chExt cx="3697287" cy="433844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127C00B0-1528-493F-88A2-5D206FC10A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0230665"/>
                </p:ext>
              </p:extLst>
            </p:nvPr>
          </p:nvGraphicFramePr>
          <p:xfrm>
            <a:off x="4124065" y="2118675"/>
            <a:ext cx="3697287" cy="4313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4503600" imgH="5265360" progId="PBrush">
                    <p:embed/>
                  </p:oleObj>
                </mc:Choice>
                <mc:Fallback>
                  <p:oleObj name="Bitmap Image" r:id="rId3" imgW="4503600" imgH="5265360" progId="PBrush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127C00B0-1528-493F-88A2-5D206FC10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24065" y="2118675"/>
                          <a:ext cx="3697287" cy="43135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FD5A0DD-D67D-41CD-97E4-DB0C910A4265}"/>
                </a:ext>
              </a:extLst>
            </p:cNvPr>
            <p:cNvSpPr/>
            <p:nvPr/>
          </p:nvSpPr>
          <p:spPr>
            <a:xfrm>
              <a:off x="4124065" y="2156663"/>
              <a:ext cx="909319" cy="430045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67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7401791-784C-49A9-A847-443B8B4D3971}"/>
                </a:ext>
              </a:extLst>
            </p:cNvPr>
            <p:cNvSpPr/>
            <p:nvPr/>
          </p:nvSpPr>
          <p:spPr>
            <a:xfrm>
              <a:off x="6912032" y="2156663"/>
              <a:ext cx="909319" cy="427551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67"/>
            </a:p>
          </p:txBody>
        </p:sp>
      </p:grpSp>
    </p:spTree>
    <p:extLst>
      <p:ext uri="{BB962C8B-B14F-4D97-AF65-F5344CB8AC3E}">
        <p14:creationId xmlns:p14="http://schemas.microsoft.com/office/powerpoint/2010/main" val="37166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 và cách hoạt động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4571D0D-F37B-4859-95CE-A8BCFAFC9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429812"/>
              </p:ext>
            </p:extLst>
          </p:nvPr>
        </p:nvGraphicFramePr>
        <p:xfrm>
          <a:off x="1116297" y="2144223"/>
          <a:ext cx="3756979" cy="4383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503600" imgH="5265360" progId="PBrush">
                  <p:embed/>
                </p:oleObj>
              </mc:Choice>
              <mc:Fallback>
                <p:oleObj name="Bitmap Image" r:id="rId3" imgW="4503600" imgH="526536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4571D0D-F37B-4859-95CE-A8BCFAFC9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6297" y="2144223"/>
                        <a:ext cx="3756979" cy="4383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82FB888-5898-47A7-88A3-57E6313A4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200" y="2144223"/>
            <a:ext cx="6171191" cy="306239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189135-6400-4EAE-855A-BABA56A9E8DE}"/>
              </a:ext>
            </a:extLst>
          </p:cNvPr>
          <p:cNvSpPr/>
          <p:nvPr/>
        </p:nvSpPr>
        <p:spPr>
          <a:xfrm>
            <a:off x="1116299" y="3073029"/>
            <a:ext cx="3756977" cy="4889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</p:spTree>
    <p:extLst>
      <p:ext uri="{BB962C8B-B14F-4D97-AF65-F5344CB8AC3E}">
        <p14:creationId xmlns:p14="http://schemas.microsoft.com/office/powerpoint/2010/main" val="353102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 và cách hoạt động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4571D0D-F37B-4859-95CE-A8BCFAFC9C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297" y="2144223"/>
          <a:ext cx="3756979" cy="4383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503600" imgH="5265360" progId="PBrush">
                  <p:embed/>
                </p:oleObj>
              </mc:Choice>
              <mc:Fallback>
                <p:oleObj name="Bitmap Image" r:id="rId3" imgW="4503600" imgH="526536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4571D0D-F37B-4859-95CE-A8BCFAFC9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6297" y="2144223"/>
                        <a:ext cx="3756979" cy="4383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82FB888-5898-47A7-88A3-57E6313A4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82" y="2144223"/>
            <a:ext cx="6171191" cy="288864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189135-6400-4EAE-855A-BABA56A9E8DE}"/>
              </a:ext>
            </a:extLst>
          </p:cNvPr>
          <p:cNvSpPr/>
          <p:nvPr/>
        </p:nvSpPr>
        <p:spPr>
          <a:xfrm>
            <a:off x="1116299" y="3559322"/>
            <a:ext cx="3756977" cy="4889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</p:spTree>
    <p:extLst>
      <p:ext uri="{BB962C8B-B14F-4D97-AF65-F5344CB8AC3E}">
        <p14:creationId xmlns:p14="http://schemas.microsoft.com/office/powerpoint/2010/main" val="18265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 và cách hoạt động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4571D0D-F37B-4859-95CE-A8BCFAFC9C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297" y="2144223"/>
          <a:ext cx="3756979" cy="4383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503600" imgH="5265360" progId="PBrush">
                  <p:embed/>
                </p:oleObj>
              </mc:Choice>
              <mc:Fallback>
                <p:oleObj name="Bitmap Image" r:id="rId3" imgW="4503600" imgH="526536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4571D0D-F37B-4859-95CE-A8BCFAFC9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6297" y="2144223"/>
                        <a:ext cx="3756979" cy="4383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BF55A2E-C285-48A0-A80B-A247AFFB5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351051"/>
              </p:ext>
            </p:extLst>
          </p:nvPr>
        </p:nvGraphicFramePr>
        <p:xfrm>
          <a:off x="5153019" y="2144223"/>
          <a:ext cx="6261154" cy="2718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141600" imgH="2666880" progId="PBrush">
                  <p:embed/>
                </p:oleObj>
              </mc:Choice>
              <mc:Fallback>
                <p:oleObj name="Bitmap Image" r:id="rId5" imgW="6141600" imgH="26668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BF55A2E-C285-48A0-A80B-A247AFFB5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53019" y="2144223"/>
                        <a:ext cx="6261154" cy="2718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232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 và cách hoạt động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4571D0D-F37B-4859-95CE-A8BCFAFC9C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297" y="2144223"/>
          <a:ext cx="3756979" cy="4383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503600" imgH="5265360" progId="PBrush">
                  <p:embed/>
                </p:oleObj>
              </mc:Choice>
              <mc:Fallback>
                <p:oleObj name="Bitmap Image" r:id="rId3" imgW="4503600" imgH="526536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4571D0D-F37B-4859-95CE-A8BCFAFC9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6297" y="2144223"/>
                        <a:ext cx="3756979" cy="4383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BC413F-27F4-475E-888C-22FD6A32187B}"/>
              </a:ext>
            </a:extLst>
          </p:cNvPr>
          <p:cNvSpPr/>
          <p:nvPr/>
        </p:nvSpPr>
        <p:spPr>
          <a:xfrm>
            <a:off x="2061556" y="2207029"/>
            <a:ext cx="918558" cy="42641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EB64AD-6B8B-41D4-98F8-9FF04CB689D4}"/>
              </a:ext>
            </a:extLst>
          </p:cNvPr>
          <p:cNvSpPr/>
          <p:nvPr/>
        </p:nvSpPr>
        <p:spPr>
          <a:xfrm>
            <a:off x="3930606" y="2207029"/>
            <a:ext cx="918558" cy="42641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67A3F93-47FB-41B8-945D-12C085771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536157"/>
              </p:ext>
            </p:extLst>
          </p:nvPr>
        </p:nvGraphicFramePr>
        <p:xfrm>
          <a:off x="5305441" y="3429000"/>
          <a:ext cx="5728843" cy="2823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355080" imgH="3132000" progId="PBrush">
                  <p:embed/>
                </p:oleObj>
              </mc:Choice>
              <mc:Fallback>
                <p:oleObj name="Bitmap Image" r:id="rId5" imgW="6355080" imgH="31320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67A3F93-47FB-41B8-945D-12C085771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05441" y="3429000"/>
                        <a:ext cx="5728843" cy="2823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468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 và cách hoạt động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D1A2597-AB9A-45E9-A26F-57ED8DC67A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909789"/>
              </p:ext>
            </p:extLst>
          </p:nvPr>
        </p:nvGraphicFramePr>
        <p:xfrm>
          <a:off x="5989763" y="1941440"/>
          <a:ext cx="5634435" cy="3105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621840" imgH="3650040" progId="PBrush">
                  <p:embed/>
                </p:oleObj>
              </mc:Choice>
              <mc:Fallback>
                <p:oleObj name="Bitmap Image" r:id="rId3" imgW="6621840" imgH="365004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D1A2597-AB9A-45E9-A26F-57ED8DC67A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9763" y="1941440"/>
                        <a:ext cx="5634435" cy="3105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1B3567E-A253-4FA9-A4E8-637CD1A193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856" y="2404772"/>
          <a:ext cx="5173907" cy="2247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141600" imgH="2666880" progId="PBrush">
                  <p:embed/>
                </p:oleObj>
              </mc:Choice>
              <mc:Fallback>
                <p:oleObj name="Bitmap Image" r:id="rId5" imgW="6141600" imgH="26668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D1B3567E-A253-4FA9-A4E8-637CD1A193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5856" y="2404772"/>
                        <a:ext cx="5173907" cy="2247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842F770-271A-473A-9EB4-30B1FFE451F4}"/>
              </a:ext>
            </a:extLst>
          </p:cNvPr>
          <p:cNvSpPr/>
          <p:nvPr/>
        </p:nvSpPr>
        <p:spPr>
          <a:xfrm>
            <a:off x="6492240" y="3625516"/>
            <a:ext cx="2019299" cy="1026695"/>
          </a:xfrm>
          <a:prstGeom prst="roundRect">
            <a:avLst>
              <a:gd name="adj" fmla="val 109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895E4B-7BFB-9D07-7251-A88A78FB18DD}"/>
              </a:ext>
            </a:extLst>
          </p:cNvPr>
          <p:cNvSpPr/>
          <p:nvPr/>
        </p:nvSpPr>
        <p:spPr>
          <a:xfrm>
            <a:off x="3881120" y="3571304"/>
            <a:ext cx="1977693" cy="1026695"/>
          </a:xfrm>
          <a:prstGeom prst="roundRect">
            <a:avLst>
              <a:gd name="adj" fmla="val 109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11F0E2-DF7F-D4E4-ECA2-2BD57811D346}"/>
              </a:ext>
            </a:extLst>
          </p:cNvPr>
          <p:cNvSpPr/>
          <p:nvPr/>
        </p:nvSpPr>
        <p:spPr>
          <a:xfrm>
            <a:off x="982207" y="3571304"/>
            <a:ext cx="1977693" cy="1026695"/>
          </a:xfrm>
          <a:prstGeom prst="roundRect">
            <a:avLst>
              <a:gd name="adj" fmla="val 109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</p:spTree>
    <p:extLst>
      <p:ext uri="{BB962C8B-B14F-4D97-AF65-F5344CB8AC3E}">
        <p14:creationId xmlns:p14="http://schemas.microsoft.com/office/powerpoint/2010/main" val="61548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 và cách hoạt động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D1A2597-AB9A-45E9-A26F-57ED8DC67A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491232"/>
              </p:ext>
            </p:extLst>
          </p:nvPr>
        </p:nvGraphicFramePr>
        <p:xfrm>
          <a:off x="5989763" y="1941440"/>
          <a:ext cx="5634435" cy="3105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621840" imgH="3650040" progId="PBrush">
                  <p:embed/>
                </p:oleObj>
              </mc:Choice>
              <mc:Fallback>
                <p:oleObj name="Bitmap Image" r:id="rId3" imgW="6621840" imgH="365004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D1A2597-AB9A-45E9-A26F-57ED8DC67A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9763" y="1941440"/>
                        <a:ext cx="5634435" cy="3105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1B3567E-A253-4FA9-A4E8-637CD1A193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66416"/>
              </p:ext>
            </p:extLst>
          </p:nvPr>
        </p:nvGraphicFramePr>
        <p:xfrm>
          <a:off x="815856" y="2404772"/>
          <a:ext cx="5173907" cy="2247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141600" imgH="2666880" progId="PBrush">
                  <p:embed/>
                </p:oleObj>
              </mc:Choice>
              <mc:Fallback>
                <p:oleObj name="Bitmap Image" r:id="rId5" imgW="6141600" imgH="26668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D1B3567E-A253-4FA9-A4E8-637CD1A193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5856" y="2404772"/>
                        <a:ext cx="5173907" cy="2247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842F770-271A-473A-9EB4-30B1FFE451F4}"/>
              </a:ext>
            </a:extLst>
          </p:cNvPr>
          <p:cNvSpPr/>
          <p:nvPr/>
        </p:nvSpPr>
        <p:spPr>
          <a:xfrm>
            <a:off x="9480884" y="3579514"/>
            <a:ext cx="1985565" cy="1072697"/>
          </a:xfrm>
          <a:prstGeom prst="roundRect">
            <a:avLst>
              <a:gd name="adj" fmla="val 109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</p:spTree>
    <p:extLst>
      <p:ext uri="{BB962C8B-B14F-4D97-AF65-F5344CB8AC3E}">
        <p14:creationId xmlns:p14="http://schemas.microsoft.com/office/powerpoint/2010/main" val="310333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Độ đo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42506-F0D0-4589-B174-4933003596B9}"/>
              </a:ext>
            </a:extLst>
          </p:cNvPr>
          <p:cNvSpPr txBox="1"/>
          <p:nvPr/>
        </p:nvSpPr>
        <p:spPr>
          <a:xfrm>
            <a:off x="1094332" y="2196571"/>
            <a:ext cx="6096000" cy="193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100" dirty="0">
                <a:latin typeface="Roboto Slab" panose="020B0604020202020204"/>
                <a:cs typeface="Calibri"/>
                <a:sym typeface="Calibri"/>
              </a:rPr>
              <a:t>Gini Impurity</a:t>
            </a:r>
          </a:p>
          <a:p>
            <a:pPr marL="342900" indent="-342900">
              <a:lnSpc>
                <a:spcPct val="20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100" dirty="0">
                <a:latin typeface="Roboto Slab" panose="020B0604020202020204"/>
                <a:cs typeface="Calibri"/>
                <a:sym typeface="Calibri"/>
              </a:rPr>
              <a:t>Entropy</a:t>
            </a:r>
          </a:p>
          <a:p>
            <a:pPr marL="342900" indent="-342900">
              <a:lnSpc>
                <a:spcPct val="20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100" dirty="0">
                <a:latin typeface="Roboto Slab" panose="020B0604020202020204"/>
                <a:cs typeface="Calibri"/>
                <a:sym typeface="Calibri"/>
              </a:rPr>
              <a:t>Information Gain</a:t>
            </a:r>
            <a:endParaRPr lang="en-ID" sz="2100" dirty="0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60988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DEC8CA-F845-479D-9D77-1B6DEF76B411}"/>
              </a:ext>
            </a:extLst>
          </p:cNvPr>
          <p:cNvCxnSpPr>
            <a:cxnSpLocks/>
          </p:cNvCxnSpPr>
          <p:nvPr/>
        </p:nvCxnSpPr>
        <p:spPr>
          <a:xfrm flipH="1">
            <a:off x="1165798" y="1735457"/>
            <a:ext cx="1" cy="2060411"/>
          </a:xfrm>
          <a:prstGeom prst="line">
            <a:avLst/>
          </a:prstGeom>
          <a:ln>
            <a:solidFill>
              <a:srgbClr val="B8CD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0496AC8-3BC5-4ED0-A9F9-9D7CF82B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51" y="240628"/>
            <a:ext cx="8187200" cy="59740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</a:rPr>
              <a:t>Nội</a:t>
            </a:r>
            <a:r>
              <a:rPr lang="en-US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</a:rPr>
              <a:t> dung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D13EA8-2358-4985-AC4D-1DFA140DBB1D}"/>
              </a:ext>
            </a:extLst>
          </p:cNvPr>
          <p:cNvGrpSpPr/>
          <p:nvPr/>
        </p:nvGrpSpPr>
        <p:grpSpPr>
          <a:xfrm>
            <a:off x="740773" y="4200761"/>
            <a:ext cx="910227" cy="847120"/>
            <a:chOff x="437470" y="3940470"/>
            <a:chExt cx="821100" cy="821100"/>
          </a:xfrm>
          <a:solidFill>
            <a:srgbClr val="86ABE6"/>
          </a:solidFill>
        </p:grpSpPr>
        <p:sp>
          <p:nvSpPr>
            <p:cNvPr id="8" name="Google Shape;586;p61">
              <a:extLst>
                <a:ext uri="{FF2B5EF4-FFF2-40B4-BE49-F238E27FC236}">
                  <a16:creationId xmlns:a16="http://schemas.microsoft.com/office/drawing/2014/main" id="{409B0837-1C5C-42F3-B86E-6388CBD90C9F}"/>
                </a:ext>
              </a:extLst>
            </p:cNvPr>
            <p:cNvSpPr/>
            <p:nvPr/>
          </p:nvSpPr>
          <p:spPr>
            <a:xfrm>
              <a:off x="437470" y="3940470"/>
              <a:ext cx="821100" cy="821100"/>
            </a:xfrm>
            <a:prstGeom prst="round1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590;p61">
              <a:extLst>
                <a:ext uri="{FF2B5EF4-FFF2-40B4-BE49-F238E27FC236}">
                  <a16:creationId xmlns:a16="http://schemas.microsoft.com/office/drawing/2014/main" id="{DF658FB1-CD80-4268-888F-28C85C7892B1}"/>
                </a:ext>
              </a:extLst>
            </p:cNvPr>
            <p:cNvSpPr txBox="1">
              <a:spLocks/>
            </p:cNvSpPr>
            <p:nvPr/>
          </p:nvSpPr>
          <p:spPr>
            <a:xfrm>
              <a:off x="437470" y="4050881"/>
              <a:ext cx="821100" cy="600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algn="ctr" defTabSz="1219170">
                <a:buClr>
                  <a:srgbClr val="3C78D8"/>
                </a:buClr>
              </a:pPr>
              <a:r>
                <a:rPr lang="en" sz="4000" b="1">
                  <a:solidFill>
                    <a:srgbClr val="FFFFFF"/>
                  </a:solidFill>
                  <a:latin typeface="Roboto Slab" panose="020B0604020202020204" pitchFamily="2" charset="0"/>
                  <a:ea typeface="Roboto Slab" panose="020B0604020202020204" pitchFamily="2" charset="0"/>
                  <a:cs typeface="Roboto Slab" panose="020B0604020202020204" pitchFamily="2" charset="0"/>
                </a:rPr>
                <a:t>2.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3EDFC3-35AB-4EAD-BC16-B94EC873C128}"/>
              </a:ext>
            </a:extLst>
          </p:cNvPr>
          <p:cNvGrpSpPr/>
          <p:nvPr/>
        </p:nvGrpSpPr>
        <p:grpSpPr>
          <a:xfrm>
            <a:off x="740773" y="1231115"/>
            <a:ext cx="910227" cy="847120"/>
            <a:chOff x="437470" y="3940470"/>
            <a:chExt cx="821100" cy="821100"/>
          </a:xfrm>
          <a:solidFill>
            <a:srgbClr val="B8CDF0"/>
          </a:solidFill>
        </p:grpSpPr>
        <p:sp>
          <p:nvSpPr>
            <p:cNvPr id="14" name="Google Shape;586;p61">
              <a:extLst>
                <a:ext uri="{FF2B5EF4-FFF2-40B4-BE49-F238E27FC236}">
                  <a16:creationId xmlns:a16="http://schemas.microsoft.com/office/drawing/2014/main" id="{FF1DCBA7-7C17-4D97-B508-645D0B9975A4}"/>
                </a:ext>
              </a:extLst>
            </p:cNvPr>
            <p:cNvSpPr/>
            <p:nvPr/>
          </p:nvSpPr>
          <p:spPr>
            <a:xfrm>
              <a:off x="437470" y="3940470"/>
              <a:ext cx="821100" cy="821100"/>
            </a:xfrm>
            <a:prstGeom prst="round1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Google Shape;590;p61">
              <a:extLst>
                <a:ext uri="{FF2B5EF4-FFF2-40B4-BE49-F238E27FC236}">
                  <a16:creationId xmlns:a16="http://schemas.microsoft.com/office/drawing/2014/main" id="{72954A8D-1A9E-4454-A88D-56C3439C6BFB}"/>
                </a:ext>
              </a:extLst>
            </p:cNvPr>
            <p:cNvSpPr txBox="1">
              <a:spLocks/>
            </p:cNvSpPr>
            <p:nvPr/>
          </p:nvSpPr>
          <p:spPr>
            <a:xfrm>
              <a:off x="437470" y="4050881"/>
              <a:ext cx="821100" cy="600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algn="ctr" defTabSz="1219170">
                <a:buClr>
                  <a:srgbClr val="3C78D8"/>
                </a:buClr>
              </a:pPr>
              <a:r>
                <a:rPr lang="en" sz="4000" b="1">
                  <a:solidFill>
                    <a:srgbClr val="FFFFFF"/>
                  </a:solidFill>
                  <a:latin typeface="Roboto Slab" panose="020B0604020202020204" pitchFamily="2" charset="0"/>
                  <a:ea typeface="Roboto Slab" panose="020B0604020202020204" pitchFamily="2" charset="0"/>
                  <a:cs typeface="Roboto Slab" panose="020B0604020202020204" pitchFamily="2" charset="0"/>
                </a:rPr>
                <a:t>1.</a:t>
              </a:r>
            </a:p>
          </p:txBody>
        </p:sp>
      </p:grpSp>
      <p:sp>
        <p:nvSpPr>
          <p:cNvPr id="19" name="Google Shape;618;p28">
            <a:extLst>
              <a:ext uri="{FF2B5EF4-FFF2-40B4-BE49-F238E27FC236}">
                <a16:creationId xmlns:a16="http://schemas.microsoft.com/office/drawing/2014/main" id="{E057DCC3-98EB-4512-B431-9EA6D98285D5}"/>
              </a:ext>
            </a:extLst>
          </p:cNvPr>
          <p:cNvSpPr txBox="1">
            <a:spLocks/>
          </p:cNvSpPr>
          <p:nvPr/>
        </p:nvSpPr>
        <p:spPr>
          <a:xfrm>
            <a:off x="1650999" y="4267307"/>
            <a:ext cx="7598389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 defTabSz="1219170">
              <a:spcBef>
                <a:spcPts val="0"/>
              </a:spcBef>
              <a:buClr>
                <a:srgbClr val="3D4965"/>
              </a:buClr>
              <a:buSzPts val="2000"/>
              <a:buNone/>
            </a:pPr>
            <a:r>
              <a:rPr lang="en-US" sz="2400">
                <a:solidFill>
                  <a:srgbClr val="3D4965"/>
                </a:solidFill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Ph</a:t>
            </a:r>
            <a:r>
              <a:rPr lang="vi-VN" sz="2400">
                <a:solidFill>
                  <a:srgbClr val="3D4965"/>
                </a:solidFill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ư</a:t>
            </a:r>
            <a:r>
              <a:rPr lang="en-US" sz="2400">
                <a:solidFill>
                  <a:srgbClr val="3D4965"/>
                </a:solidFill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ơng pháp tìm kiếm tham số phù hợp GridSearch</a:t>
            </a:r>
          </a:p>
        </p:txBody>
      </p:sp>
      <p:sp>
        <p:nvSpPr>
          <p:cNvPr id="20" name="Google Shape;618;p28">
            <a:extLst>
              <a:ext uri="{FF2B5EF4-FFF2-40B4-BE49-F238E27FC236}">
                <a16:creationId xmlns:a16="http://schemas.microsoft.com/office/drawing/2014/main" id="{D8C312E6-F27B-4896-8F4C-A6DB398C167B}"/>
              </a:ext>
            </a:extLst>
          </p:cNvPr>
          <p:cNvSpPr txBox="1">
            <a:spLocks/>
          </p:cNvSpPr>
          <p:nvPr/>
        </p:nvSpPr>
        <p:spPr>
          <a:xfrm>
            <a:off x="1651001" y="1297661"/>
            <a:ext cx="5964767" cy="70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 defTabSz="1219170">
              <a:spcBef>
                <a:spcPts val="0"/>
              </a:spcBef>
              <a:buClr>
                <a:srgbClr val="3D4965"/>
              </a:buClr>
              <a:buSzPts val="2000"/>
              <a:buNone/>
            </a:pPr>
            <a:r>
              <a:rPr lang="en-US" sz="2400">
                <a:solidFill>
                  <a:srgbClr val="3D4965"/>
                </a:solidFill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</a:rPr>
              <a:t>Các thuật toán phân lớp</a:t>
            </a:r>
            <a:endParaRPr lang="en-US" sz="2400">
              <a:solidFill>
                <a:srgbClr val="3D496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 Condensed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ABD7AAE-1EE9-436E-BEA1-38C932FD1E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2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A77CAF-F3AE-41A0-AD20-8ABBD78B4D86}"/>
              </a:ext>
            </a:extLst>
          </p:cNvPr>
          <p:cNvSpPr/>
          <p:nvPr/>
        </p:nvSpPr>
        <p:spPr>
          <a:xfrm>
            <a:off x="1650999" y="2386840"/>
            <a:ext cx="122043" cy="122043"/>
          </a:xfrm>
          <a:prstGeom prst="ellipse">
            <a:avLst/>
          </a:prstGeom>
          <a:solidFill>
            <a:srgbClr val="B8C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994AF-33A6-4EB2-B079-DF9CBD606076}"/>
              </a:ext>
            </a:extLst>
          </p:cNvPr>
          <p:cNvCxnSpPr>
            <a:cxnSpLocks/>
          </p:cNvCxnSpPr>
          <p:nvPr/>
        </p:nvCxnSpPr>
        <p:spPr>
          <a:xfrm>
            <a:off x="1195889" y="2446605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618;p28">
            <a:extLst>
              <a:ext uri="{FF2B5EF4-FFF2-40B4-BE49-F238E27FC236}">
                <a16:creationId xmlns:a16="http://schemas.microsoft.com/office/drawing/2014/main" id="{3E4F2558-0D09-4513-9235-E1992F41AF6A}"/>
              </a:ext>
            </a:extLst>
          </p:cNvPr>
          <p:cNvSpPr txBox="1">
            <a:spLocks/>
          </p:cNvSpPr>
          <p:nvPr/>
        </p:nvSpPr>
        <p:spPr>
          <a:xfrm>
            <a:off x="1829815" y="1984847"/>
            <a:ext cx="5821173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 defTabSz="1219170">
              <a:spcBef>
                <a:spcPts val="0"/>
              </a:spcBef>
              <a:buClr>
                <a:srgbClr val="3D4965"/>
              </a:buClr>
              <a:buSzPts val="2000"/>
              <a:buNone/>
            </a:pPr>
            <a:r>
              <a:rPr lang="en-US" sz="2000" i="1">
                <a:solidFill>
                  <a:srgbClr val="3D4965"/>
                </a:solidFill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Decision Tree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22DB442-016C-4963-AC76-2309B3D2126A}"/>
              </a:ext>
            </a:extLst>
          </p:cNvPr>
          <p:cNvSpPr/>
          <p:nvPr/>
        </p:nvSpPr>
        <p:spPr>
          <a:xfrm>
            <a:off x="1650999" y="2825508"/>
            <a:ext cx="122043" cy="122043"/>
          </a:xfrm>
          <a:prstGeom prst="ellipse">
            <a:avLst/>
          </a:prstGeom>
          <a:solidFill>
            <a:srgbClr val="B8C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9FD04C-5A3F-4727-8608-98836AADC415}"/>
              </a:ext>
            </a:extLst>
          </p:cNvPr>
          <p:cNvCxnSpPr>
            <a:cxnSpLocks/>
          </p:cNvCxnSpPr>
          <p:nvPr/>
        </p:nvCxnSpPr>
        <p:spPr>
          <a:xfrm>
            <a:off x="1195889" y="2885273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8;p28">
            <a:extLst>
              <a:ext uri="{FF2B5EF4-FFF2-40B4-BE49-F238E27FC236}">
                <a16:creationId xmlns:a16="http://schemas.microsoft.com/office/drawing/2014/main" id="{A4812B00-CF69-4A47-B1B2-DE4D1A858EB9}"/>
              </a:ext>
            </a:extLst>
          </p:cNvPr>
          <p:cNvSpPr txBox="1">
            <a:spLocks/>
          </p:cNvSpPr>
          <p:nvPr/>
        </p:nvSpPr>
        <p:spPr>
          <a:xfrm>
            <a:off x="1829815" y="2464227"/>
            <a:ext cx="5821173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 defTabSz="1219170">
              <a:spcBef>
                <a:spcPts val="0"/>
              </a:spcBef>
              <a:buClr>
                <a:srgbClr val="3D4965"/>
              </a:buClr>
              <a:buSzPts val="2000"/>
              <a:buNone/>
            </a:pPr>
            <a:r>
              <a:rPr lang="en-US" sz="2000" i="1">
                <a:solidFill>
                  <a:srgbClr val="3D4965"/>
                </a:solidFill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Naïve Bayes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5B8D98-1F05-4322-9DE4-2FF2760F2D98}"/>
              </a:ext>
            </a:extLst>
          </p:cNvPr>
          <p:cNvSpPr/>
          <p:nvPr/>
        </p:nvSpPr>
        <p:spPr>
          <a:xfrm>
            <a:off x="1650999" y="2384325"/>
            <a:ext cx="122043" cy="122043"/>
          </a:xfrm>
          <a:prstGeom prst="ellipse">
            <a:avLst/>
          </a:prstGeom>
          <a:solidFill>
            <a:srgbClr val="B8C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0A7B0E-7146-4B86-B9CF-31B1EE63EBEB}"/>
              </a:ext>
            </a:extLst>
          </p:cNvPr>
          <p:cNvCxnSpPr>
            <a:cxnSpLocks/>
          </p:cNvCxnSpPr>
          <p:nvPr/>
        </p:nvCxnSpPr>
        <p:spPr>
          <a:xfrm>
            <a:off x="1195889" y="2444090"/>
            <a:ext cx="510996" cy="1"/>
          </a:xfrm>
          <a:prstGeom prst="line">
            <a:avLst/>
          </a:prstGeom>
          <a:ln>
            <a:solidFill>
              <a:srgbClr val="B8CD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C4C7529-4B02-48BE-AB1A-FF432A83029A}"/>
              </a:ext>
            </a:extLst>
          </p:cNvPr>
          <p:cNvSpPr/>
          <p:nvPr/>
        </p:nvSpPr>
        <p:spPr>
          <a:xfrm>
            <a:off x="1650999" y="2822993"/>
            <a:ext cx="122043" cy="122043"/>
          </a:xfrm>
          <a:prstGeom prst="ellipse">
            <a:avLst/>
          </a:prstGeom>
          <a:solidFill>
            <a:srgbClr val="B8C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9CC066-D2BC-45D5-8440-DF2AC77BD727}"/>
              </a:ext>
            </a:extLst>
          </p:cNvPr>
          <p:cNvCxnSpPr>
            <a:cxnSpLocks/>
          </p:cNvCxnSpPr>
          <p:nvPr/>
        </p:nvCxnSpPr>
        <p:spPr>
          <a:xfrm>
            <a:off x="1195889" y="2882758"/>
            <a:ext cx="510996" cy="1"/>
          </a:xfrm>
          <a:prstGeom prst="line">
            <a:avLst/>
          </a:prstGeom>
          <a:ln>
            <a:solidFill>
              <a:srgbClr val="B8CD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A47F3D9-C117-48E3-AA2A-8FE860605D78}"/>
              </a:ext>
            </a:extLst>
          </p:cNvPr>
          <p:cNvCxnSpPr>
            <a:cxnSpLocks/>
          </p:cNvCxnSpPr>
          <p:nvPr/>
        </p:nvCxnSpPr>
        <p:spPr>
          <a:xfrm>
            <a:off x="1195889" y="3338850"/>
            <a:ext cx="510996" cy="1"/>
          </a:xfrm>
          <a:prstGeom prst="line">
            <a:avLst/>
          </a:prstGeom>
          <a:ln>
            <a:solidFill>
              <a:srgbClr val="B8CD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618;p28">
            <a:extLst>
              <a:ext uri="{FF2B5EF4-FFF2-40B4-BE49-F238E27FC236}">
                <a16:creationId xmlns:a16="http://schemas.microsoft.com/office/drawing/2014/main" id="{9B5BD4DA-666A-45DA-9337-747A68682EFB}"/>
              </a:ext>
            </a:extLst>
          </p:cNvPr>
          <p:cNvSpPr txBox="1">
            <a:spLocks/>
          </p:cNvSpPr>
          <p:nvPr/>
        </p:nvSpPr>
        <p:spPr>
          <a:xfrm>
            <a:off x="1829815" y="2904185"/>
            <a:ext cx="5821173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255" indent="0" algn="just" defTabSz="1219170">
              <a:spcBef>
                <a:spcPts val="0"/>
              </a:spcBef>
              <a:buClr>
                <a:srgbClr val="3D4965"/>
              </a:buClr>
              <a:buSzPts val="2000"/>
              <a:buNone/>
            </a:pPr>
            <a:r>
              <a:rPr lang="en-US" sz="2000" i="1">
                <a:solidFill>
                  <a:srgbClr val="3D4965"/>
                </a:solidFill>
                <a:latin typeface="Roboto Slab"/>
                <a:ea typeface="Roboto Slab"/>
                <a:cs typeface="Roboto Slab"/>
                <a:sym typeface="Roboto Condensed"/>
              </a:rPr>
              <a:t>K-Nearest Neighbor</a:t>
            </a:r>
            <a:endParaRPr lang="vi-VN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24868AE-E331-4492-B6AC-B58E26605ADA}"/>
              </a:ext>
            </a:extLst>
          </p:cNvPr>
          <p:cNvCxnSpPr>
            <a:cxnSpLocks/>
          </p:cNvCxnSpPr>
          <p:nvPr/>
        </p:nvCxnSpPr>
        <p:spPr>
          <a:xfrm>
            <a:off x="1195889" y="3777518"/>
            <a:ext cx="510996" cy="1"/>
          </a:xfrm>
          <a:prstGeom prst="line">
            <a:avLst/>
          </a:prstGeom>
          <a:ln>
            <a:solidFill>
              <a:srgbClr val="B8CD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618;p28">
            <a:extLst>
              <a:ext uri="{FF2B5EF4-FFF2-40B4-BE49-F238E27FC236}">
                <a16:creationId xmlns:a16="http://schemas.microsoft.com/office/drawing/2014/main" id="{6C80AB34-07EE-475C-A120-AFF1B7CB3DCE}"/>
              </a:ext>
            </a:extLst>
          </p:cNvPr>
          <p:cNvSpPr txBox="1">
            <a:spLocks/>
          </p:cNvSpPr>
          <p:nvPr/>
        </p:nvSpPr>
        <p:spPr>
          <a:xfrm>
            <a:off x="1829815" y="3343104"/>
            <a:ext cx="5821173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 defTabSz="1219170">
              <a:spcBef>
                <a:spcPts val="0"/>
              </a:spcBef>
              <a:buClr>
                <a:srgbClr val="3D4965"/>
              </a:buClr>
              <a:buSzPts val="2000"/>
              <a:buNone/>
            </a:pPr>
            <a:r>
              <a:rPr lang="en-US" sz="2000" i="1">
                <a:solidFill>
                  <a:srgbClr val="3D4965"/>
                </a:solidFill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Logistic Regression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6FA6953-2AB3-43E3-9DCB-B6EE8968BFDD}"/>
              </a:ext>
            </a:extLst>
          </p:cNvPr>
          <p:cNvSpPr/>
          <p:nvPr/>
        </p:nvSpPr>
        <p:spPr>
          <a:xfrm>
            <a:off x="1651804" y="3717139"/>
            <a:ext cx="122043" cy="122043"/>
          </a:xfrm>
          <a:prstGeom prst="ellipse">
            <a:avLst/>
          </a:prstGeom>
          <a:solidFill>
            <a:srgbClr val="B8C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E56121-4F9D-4F2B-84DA-4FE9D2A91CFC}"/>
              </a:ext>
            </a:extLst>
          </p:cNvPr>
          <p:cNvSpPr/>
          <p:nvPr/>
        </p:nvSpPr>
        <p:spPr>
          <a:xfrm>
            <a:off x="1650999" y="3274693"/>
            <a:ext cx="122043" cy="122043"/>
          </a:xfrm>
          <a:prstGeom prst="ellipse">
            <a:avLst/>
          </a:prstGeom>
          <a:solidFill>
            <a:srgbClr val="B8C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C3E9BF-4594-4448-9D08-08E41BCF4DA4}"/>
              </a:ext>
            </a:extLst>
          </p:cNvPr>
          <p:cNvGrpSpPr/>
          <p:nvPr/>
        </p:nvGrpSpPr>
        <p:grpSpPr>
          <a:xfrm>
            <a:off x="740775" y="5422192"/>
            <a:ext cx="910227" cy="847120"/>
            <a:chOff x="437470" y="3940470"/>
            <a:chExt cx="821100" cy="821100"/>
          </a:xfrm>
          <a:solidFill>
            <a:srgbClr val="6694E0"/>
          </a:solidFill>
        </p:grpSpPr>
        <p:sp>
          <p:nvSpPr>
            <p:cNvPr id="31" name="Google Shape;586;p61">
              <a:extLst>
                <a:ext uri="{FF2B5EF4-FFF2-40B4-BE49-F238E27FC236}">
                  <a16:creationId xmlns:a16="http://schemas.microsoft.com/office/drawing/2014/main" id="{3F6559BC-03FA-4988-8DE8-C5DC1A4BFBB2}"/>
                </a:ext>
              </a:extLst>
            </p:cNvPr>
            <p:cNvSpPr/>
            <p:nvPr/>
          </p:nvSpPr>
          <p:spPr>
            <a:xfrm>
              <a:off x="437470" y="3940470"/>
              <a:ext cx="821100" cy="821100"/>
            </a:xfrm>
            <a:prstGeom prst="round1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Google Shape;590;p61">
              <a:extLst>
                <a:ext uri="{FF2B5EF4-FFF2-40B4-BE49-F238E27FC236}">
                  <a16:creationId xmlns:a16="http://schemas.microsoft.com/office/drawing/2014/main" id="{E01113D3-2688-4486-A564-CE2EEEDD5504}"/>
                </a:ext>
              </a:extLst>
            </p:cNvPr>
            <p:cNvSpPr txBox="1">
              <a:spLocks/>
            </p:cNvSpPr>
            <p:nvPr/>
          </p:nvSpPr>
          <p:spPr>
            <a:xfrm>
              <a:off x="437470" y="4050881"/>
              <a:ext cx="821100" cy="600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algn="ctr" defTabSz="1219170">
                <a:buClr>
                  <a:srgbClr val="3C78D8"/>
                </a:buClr>
              </a:pPr>
              <a:r>
                <a:rPr lang="en" sz="4000" b="1">
                  <a:solidFill>
                    <a:srgbClr val="FFFFFF"/>
                  </a:solidFill>
                  <a:latin typeface="Roboto Slab" panose="020B0604020202020204" pitchFamily="2" charset="0"/>
                  <a:ea typeface="Roboto Slab" panose="020B0604020202020204" pitchFamily="2" charset="0"/>
                  <a:cs typeface="Roboto Slab" panose="020B0604020202020204" pitchFamily="2" charset="0"/>
                </a:rPr>
                <a:t>3.</a:t>
              </a:r>
            </a:p>
          </p:txBody>
        </p:sp>
      </p:grpSp>
      <p:sp>
        <p:nvSpPr>
          <p:cNvPr id="33" name="Google Shape;618;p28">
            <a:extLst>
              <a:ext uri="{FF2B5EF4-FFF2-40B4-BE49-F238E27FC236}">
                <a16:creationId xmlns:a16="http://schemas.microsoft.com/office/drawing/2014/main" id="{DE88AF7B-974A-4702-AC4B-B868CA79F419}"/>
              </a:ext>
            </a:extLst>
          </p:cNvPr>
          <p:cNvSpPr txBox="1">
            <a:spLocks/>
          </p:cNvSpPr>
          <p:nvPr/>
        </p:nvSpPr>
        <p:spPr>
          <a:xfrm>
            <a:off x="1651000" y="5488737"/>
            <a:ext cx="7598389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 defTabSz="1219170">
              <a:spcBef>
                <a:spcPts val="0"/>
              </a:spcBef>
              <a:buClr>
                <a:srgbClr val="3D4965"/>
              </a:buClr>
              <a:buSzPts val="2000"/>
              <a:buNone/>
            </a:pPr>
            <a:r>
              <a:rPr lang="en-US" sz="2400">
                <a:solidFill>
                  <a:srgbClr val="3D4965"/>
                </a:solidFill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Ph</a:t>
            </a:r>
            <a:r>
              <a:rPr lang="vi-VN" sz="2400">
                <a:solidFill>
                  <a:srgbClr val="3D4965"/>
                </a:solidFill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ư</a:t>
            </a:r>
            <a:r>
              <a:rPr lang="en-US" sz="2400">
                <a:solidFill>
                  <a:srgbClr val="3D4965"/>
                </a:solidFill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ơng pháp cân bằng dữ liệu</a:t>
            </a:r>
          </a:p>
        </p:txBody>
      </p:sp>
    </p:spTree>
    <p:extLst>
      <p:ext uri="{BB962C8B-B14F-4D97-AF65-F5344CB8AC3E}">
        <p14:creationId xmlns:p14="http://schemas.microsoft.com/office/powerpoint/2010/main" val="2216487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691D3-FB7E-49D2-94A3-2FEF294CBF60}"/>
              </a:ext>
            </a:extLst>
          </p:cNvPr>
          <p:cNvSpPr txBox="1"/>
          <p:nvPr/>
        </p:nvSpPr>
        <p:spPr>
          <a:xfrm>
            <a:off x="2295528" y="4645935"/>
            <a:ext cx="3741730" cy="149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i="1" dirty="0">
                <a:latin typeface="Roboto Slab" panose="020B0604020202020204"/>
              </a:rPr>
              <a:t>D:</a:t>
            </a:r>
            <a:r>
              <a:rPr lang="en-US" sz="2100" dirty="0">
                <a:latin typeface="Roboto Slab" panose="020B0604020202020204"/>
              </a:rPr>
              <a:t> 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i="1" dirty="0">
                <a:latin typeface="Roboto Slab" panose="020B0604020202020204"/>
              </a:rPr>
              <a:t>k:  </a:t>
            </a:r>
            <a:r>
              <a:rPr lang="en-US" sz="2100" dirty="0">
                <a:latin typeface="Roboto Slab" panose="020B0604020202020204"/>
              </a:rPr>
              <a:t>classes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i="1" dirty="0">
                <a:solidFill>
                  <a:srgbClr val="333333"/>
                </a:solidFill>
                <a:latin typeface="Roboto Slab" panose="020B0604020202020204"/>
              </a:rPr>
              <a:t>p: </a:t>
            </a:r>
            <a:r>
              <a:rPr lang="en-US" sz="2100" dirty="0">
                <a:solidFill>
                  <a:srgbClr val="333333"/>
                </a:solidFill>
                <a:latin typeface="Roboto Slab" panose="020B0604020202020204"/>
              </a:rPr>
              <a:t> </a:t>
            </a:r>
            <a:r>
              <a:rPr lang="en-US" sz="2100" dirty="0" err="1">
                <a:solidFill>
                  <a:srgbClr val="333333"/>
                </a:solidFill>
                <a:latin typeface="Roboto Slab" panose="020B0604020202020204"/>
              </a:rPr>
              <a:t>tỉ</a:t>
            </a:r>
            <a:r>
              <a:rPr lang="en-US" sz="2100" dirty="0">
                <a:solidFill>
                  <a:srgbClr val="333333"/>
                </a:solidFill>
                <a:latin typeface="Roboto Slab" panose="020B0604020202020204"/>
              </a:rPr>
              <a:t> </a:t>
            </a:r>
            <a:r>
              <a:rPr lang="en-US" sz="2100" dirty="0" err="1">
                <a:solidFill>
                  <a:srgbClr val="333333"/>
                </a:solidFill>
                <a:latin typeface="Roboto Slab" panose="020B0604020202020204"/>
              </a:rPr>
              <a:t>lệ</a:t>
            </a:r>
            <a:r>
              <a:rPr lang="en-US" sz="2100" dirty="0">
                <a:solidFill>
                  <a:srgbClr val="333333"/>
                </a:solidFill>
                <a:latin typeface="Roboto Slab" panose="020B0604020202020204"/>
              </a:rPr>
              <a:t> </a:t>
            </a:r>
            <a:r>
              <a:rPr lang="en-US" sz="2100" dirty="0" err="1">
                <a:solidFill>
                  <a:srgbClr val="333333"/>
                </a:solidFill>
                <a:latin typeface="Roboto Slab" panose="020B0604020202020204"/>
              </a:rPr>
              <a:t>các</a:t>
            </a:r>
            <a:r>
              <a:rPr lang="en-US" sz="2100" dirty="0">
                <a:solidFill>
                  <a:srgbClr val="333333"/>
                </a:solidFill>
                <a:latin typeface="Roboto Slab" panose="020B0604020202020204"/>
              </a:rPr>
              <a:t> </a:t>
            </a:r>
            <a:r>
              <a:rPr lang="en-US" sz="2100" dirty="0" err="1">
                <a:solidFill>
                  <a:srgbClr val="333333"/>
                </a:solidFill>
                <a:latin typeface="Roboto Slab" panose="020B0604020202020204"/>
              </a:rPr>
              <a:t>mẫu</a:t>
            </a:r>
            <a:r>
              <a:rPr lang="en-US" sz="2100" dirty="0">
                <a:solidFill>
                  <a:srgbClr val="333333"/>
                </a:solidFill>
                <a:latin typeface="Roboto Slab" panose="020B0604020202020204"/>
              </a:rPr>
              <a:t> </a:t>
            </a:r>
            <a:r>
              <a:rPr lang="en-US" sz="2100" dirty="0" err="1">
                <a:solidFill>
                  <a:srgbClr val="333333"/>
                </a:solidFill>
                <a:latin typeface="Roboto Slab" panose="020B0604020202020204"/>
              </a:rPr>
              <a:t>thuộc</a:t>
            </a:r>
            <a:r>
              <a:rPr lang="en-US" sz="2100" dirty="0">
                <a:solidFill>
                  <a:srgbClr val="333333"/>
                </a:solidFill>
                <a:latin typeface="Roboto Slab" panose="020B0604020202020204"/>
              </a:rPr>
              <a:t> </a:t>
            </a:r>
            <a:r>
              <a:rPr lang="en-US" sz="2100" dirty="0" err="1">
                <a:solidFill>
                  <a:srgbClr val="333333"/>
                </a:solidFill>
                <a:latin typeface="Roboto Slab" panose="020B0604020202020204"/>
              </a:rPr>
              <a:t>lớp</a:t>
            </a:r>
            <a:endParaRPr lang="en-ID" sz="2100" dirty="0">
              <a:latin typeface="Roboto Slab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F379A-EEC9-8B70-54FA-D298E34F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490787"/>
            <a:ext cx="47625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1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C07AA9F-9918-4D96-9F00-8B7A607D88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176601"/>
              </p:ext>
            </p:extLst>
          </p:nvPr>
        </p:nvGraphicFramePr>
        <p:xfrm>
          <a:off x="2167007" y="2614353"/>
          <a:ext cx="7857987" cy="3412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141600" imgH="2666880" progId="PBrush">
                  <p:embed/>
                </p:oleObj>
              </mc:Choice>
              <mc:Fallback>
                <p:oleObj name="Bitmap Image" r:id="rId3" imgW="6141600" imgH="26668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C07AA9F-9918-4D96-9F00-8B7A607D88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7007" y="2614353"/>
                        <a:ext cx="7857987" cy="3412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336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C07AA9F-9918-4D96-9F00-8B7A607D88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247416"/>
              </p:ext>
            </p:extLst>
          </p:nvPr>
        </p:nvGraphicFramePr>
        <p:xfrm>
          <a:off x="5336491" y="2281845"/>
          <a:ext cx="6151264" cy="2671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141600" imgH="2666880" progId="PBrush">
                  <p:embed/>
                </p:oleObj>
              </mc:Choice>
              <mc:Fallback>
                <p:oleObj name="Bitmap Image" r:id="rId3" imgW="6141600" imgH="26668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C07AA9F-9918-4D96-9F00-8B7A607D88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6491" y="2281845"/>
                        <a:ext cx="6151264" cy="2671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C72B376D-2B64-4C46-9E5E-32E3DFBFD69B}"/>
              </a:ext>
            </a:extLst>
          </p:cNvPr>
          <p:cNvGrpSpPr/>
          <p:nvPr/>
        </p:nvGrpSpPr>
        <p:grpSpPr>
          <a:xfrm>
            <a:off x="562317" y="2278998"/>
            <a:ext cx="4629148" cy="1338349"/>
            <a:chOff x="466553" y="3429000"/>
            <a:chExt cx="4629148" cy="13383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7EDCAF-FA18-42D9-9EBE-AB5BFE707EBB}"/>
                </a:ext>
              </a:extLst>
            </p:cNvPr>
            <p:cNvSpPr/>
            <p:nvPr/>
          </p:nvSpPr>
          <p:spPr>
            <a:xfrm>
              <a:off x="466553" y="3429000"/>
              <a:ext cx="4629148" cy="1338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EA9E2DC-6BA2-432D-B51A-C36797C1508F}"/>
                </a:ext>
              </a:extLst>
            </p:cNvPr>
            <p:cNvGrpSpPr/>
            <p:nvPr/>
          </p:nvGrpSpPr>
          <p:grpSpPr>
            <a:xfrm>
              <a:off x="466553" y="3429001"/>
              <a:ext cx="4629148" cy="1299013"/>
              <a:chOff x="641121" y="4860718"/>
              <a:chExt cx="5479253" cy="1615413"/>
            </a:xfrm>
            <a:solidFill>
              <a:schemeClr val="bg1"/>
            </a:solidFill>
          </p:grpSpPr>
          <p:graphicFrame>
            <p:nvGraphicFramePr>
              <p:cNvPr id="7" name="Object 6">
                <a:extLst>
                  <a:ext uri="{FF2B5EF4-FFF2-40B4-BE49-F238E27FC236}">
                    <a16:creationId xmlns:a16="http://schemas.microsoft.com/office/drawing/2014/main" id="{D7276162-7EB0-4197-B668-81DC26CAB2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7507955"/>
                  </p:ext>
                </p:extLst>
              </p:nvPr>
            </p:nvGraphicFramePr>
            <p:xfrm>
              <a:off x="1543885" y="4870879"/>
              <a:ext cx="1146662" cy="9349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5" imgW="1074600" imgH="876240" progId="PBrush">
                      <p:embed/>
                    </p:oleObj>
                  </mc:Choice>
                  <mc:Fallback>
                    <p:oleObj name="Bitmap Image" r:id="rId5" imgW="1074600" imgH="876240" progId="PBrush">
                      <p:embed/>
                      <p:pic>
                        <p:nvPicPr>
                          <p:cNvPr id="7" name="Object 6">
                            <a:extLst>
                              <a:ext uri="{FF2B5EF4-FFF2-40B4-BE49-F238E27FC236}">
                                <a16:creationId xmlns:a16="http://schemas.microsoft.com/office/drawing/2014/main" id="{D7276162-7EB0-4197-B668-81DC26CAB2C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543885" y="4870879"/>
                            <a:ext cx="1146662" cy="93494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Object 8">
                <a:extLst>
                  <a:ext uri="{FF2B5EF4-FFF2-40B4-BE49-F238E27FC236}">
                    <a16:creationId xmlns:a16="http://schemas.microsoft.com/office/drawing/2014/main" id="{BD1382CC-FD90-4A9B-9C3C-EE9E05236F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5068178"/>
                  </p:ext>
                </p:extLst>
              </p:nvPr>
            </p:nvGraphicFramePr>
            <p:xfrm>
              <a:off x="641121" y="4870879"/>
              <a:ext cx="902764" cy="6419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7" imgW="846000" imgH="601920" progId="PBrush">
                      <p:embed/>
                    </p:oleObj>
                  </mc:Choice>
                  <mc:Fallback>
                    <p:oleObj name="Bitmap Image" r:id="rId7" imgW="846000" imgH="601920" progId="PBrush">
                      <p:embed/>
                      <p:pic>
                        <p:nvPicPr>
                          <p:cNvPr id="9" name="Object 8">
                            <a:extLst>
                              <a:ext uri="{FF2B5EF4-FFF2-40B4-BE49-F238E27FC236}">
                                <a16:creationId xmlns:a16="http://schemas.microsoft.com/office/drawing/2014/main" id="{BD1382CC-FD90-4A9B-9C3C-EE9E05236F0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41121" y="4870879"/>
                            <a:ext cx="902764" cy="64192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9">
                <a:extLst>
                  <a:ext uri="{FF2B5EF4-FFF2-40B4-BE49-F238E27FC236}">
                    <a16:creationId xmlns:a16="http://schemas.microsoft.com/office/drawing/2014/main" id="{165D907F-187E-47DC-892D-52A95A276B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339662"/>
                  </p:ext>
                </p:extLst>
              </p:nvPr>
            </p:nvGraphicFramePr>
            <p:xfrm>
              <a:off x="2690547" y="4860718"/>
              <a:ext cx="1568405" cy="1016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9" imgW="1470600" imgH="952560" progId="PBrush">
                      <p:embed/>
                    </p:oleObj>
                  </mc:Choice>
                  <mc:Fallback>
                    <p:oleObj name="Bitmap Image" r:id="rId9" imgW="1470600" imgH="952560" progId="PBrush">
                      <p:embed/>
                      <p:pic>
                        <p:nvPicPr>
                          <p:cNvPr id="10" name="Object 9">
                            <a:extLst>
                              <a:ext uri="{FF2B5EF4-FFF2-40B4-BE49-F238E27FC236}">
                                <a16:creationId xmlns:a16="http://schemas.microsoft.com/office/drawing/2014/main" id="{165D907F-187E-47DC-892D-52A95A276B7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690547" y="4860718"/>
                            <a:ext cx="1568405" cy="101624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10">
                <a:extLst>
                  <a:ext uri="{FF2B5EF4-FFF2-40B4-BE49-F238E27FC236}">
                    <a16:creationId xmlns:a16="http://schemas.microsoft.com/office/drawing/2014/main" id="{A6BC0559-BC89-4009-A172-C6E46538F4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3164118"/>
                  </p:ext>
                </p:extLst>
              </p:nvPr>
            </p:nvGraphicFramePr>
            <p:xfrm>
              <a:off x="4258952" y="4870879"/>
              <a:ext cx="1861422" cy="8858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11" imgW="1744920" imgH="830520" progId="PBrush">
                      <p:embed/>
                    </p:oleObj>
                  </mc:Choice>
                  <mc:Fallback>
                    <p:oleObj name="Bitmap Image" r:id="rId11" imgW="1744920" imgH="830520" progId="PBrush">
                      <p:embed/>
                      <p:pic>
                        <p:nvPicPr>
                          <p:cNvPr id="11" name="Object 10">
                            <a:extLst>
                              <a:ext uri="{FF2B5EF4-FFF2-40B4-BE49-F238E27FC236}">
                                <a16:creationId xmlns:a16="http://schemas.microsoft.com/office/drawing/2014/main" id="{A6BC0559-BC89-4009-A172-C6E46538F42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258952" y="4870879"/>
                            <a:ext cx="1861422" cy="88582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ct 11">
                <a:extLst>
                  <a:ext uri="{FF2B5EF4-FFF2-40B4-BE49-F238E27FC236}">
                    <a16:creationId xmlns:a16="http://schemas.microsoft.com/office/drawing/2014/main" id="{8D8B088F-3782-4F93-9D93-30DD21523A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3606560"/>
                  </p:ext>
                </p:extLst>
              </p:nvPr>
            </p:nvGraphicFramePr>
            <p:xfrm>
              <a:off x="1688508" y="5939215"/>
              <a:ext cx="1358380" cy="5369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13" imgW="1272600" imgH="502920" progId="PBrush">
                      <p:embed/>
                    </p:oleObj>
                  </mc:Choice>
                  <mc:Fallback>
                    <p:oleObj name="Bitmap Image" r:id="rId13" imgW="1272600" imgH="502920" progId="PBrush">
                      <p:embed/>
                      <p:pic>
                        <p:nvPicPr>
                          <p:cNvPr id="12" name="Object 11">
                            <a:extLst>
                              <a:ext uri="{FF2B5EF4-FFF2-40B4-BE49-F238E27FC236}">
                                <a16:creationId xmlns:a16="http://schemas.microsoft.com/office/drawing/2014/main" id="{8D8B088F-3782-4F93-9D93-30DD21523A0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688508" y="5939215"/>
                            <a:ext cx="1358380" cy="53691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786D0EA-4580-470C-9125-3932997CD2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406625"/>
              </p:ext>
            </p:extLst>
          </p:nvPr>
        </p:nvGraphicFramePr>
        <p:xfrm>
          <a:off x="6266411" y="5072111"/>
          <a:ext cx="1082040" cy="512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5" imgW="1028880" imgH="487800" progId="PBrush">
                  <p:embed/>
                </p:oleObj>
              </mc:Choice>
              <mc:Fallback>
                <p:oleObj name="Bitmap Image" r:id="rId15" imgW="1028880" imgH="4878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6786D0EA-4580-470C-9125-3932997CD2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66411" y="5072111"/>
                        <a:ext cx="1082040" cy="512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DDB2EA-CE92-4EF2-AFB1-2C33A08DD3CE}"/>
              </a:ext>
            </a:extLst>
          </p:cNvPr>
          <p:cNvSpPr/>
          <p:nvPr/>
        </p:nvSpPr>
        <p:spPr>
          <a:xfrm>
            <a:off x="5528385" y="3653444"/>
            <a:ext cx="2356237" cy="1207274"/>
          </a:xfrm>
          <a:prstGeom prst="roundRect">
            <a:avLst>
              <a:gd name="adj" fmla="val 918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</p:spTree>
    <p:extLst>
      <p:ext uri="{BB962C8B-B14F-4D97-AF65-F5344CB8AC3E}">
        <p14:creationId xmlns:p14="http://schemas.microsoft.com/office/powerpoint/2010/main" val="163931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C07AA9F-9918-4D96-9F00-8B7A607D88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6491" y="2281845"/>
          <a:ext cx="6151264" cy="2671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141600" imgH="2666880" progId="PBrush">
                  <p:embed/>
                </p:oleObj>
              </mc:Choice>
              <mc:Fallback>
                <p:oleObj name="Bitmap Image" r:id="rId3" imgW="6141600" imgH="26668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C07AA9F-9918-4D96-9F00-8B7A607D88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6491" y="2281845"/>
                        <a:ext cx="6151264" cy="2671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C72B376D-2B64-4C46-9E5E-32E3DFBFD69B}"/>
              </a:ext>
            </a:extLst>
          </p:cNvPr>
          <p:cNvGrpSpPr/>
          <p:nvPr/>
        </p:nvGrpSpPr>
        <p:grpSpPr>
          <a:xfrm>
            <a:off x="562317" y="2278998"/>
            <a:ext cx="4629148" cy="1338349"/>
            <a:chOff x="466553" y="3429000"/>
            <a:chExt cx="4629148" cy="13383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7EDCAF-FA18-42D9-9EBE-AB5BFE707EBB}"/>
                </a:ext>
              </a:extLst>
            </p:cNvPr>
            <p:cNvSpPr/>
            <p:nvPr/>
          </p:nvSpPr>
          <p:spPr>
            <a:xfrm>
              <a:off x="466553" y="3429000"/>
              <a:ext cx="4629148" cy="1338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EA9E2DC-6BA2-432D-B51A-C36797C1508F}"/>
                </a:ext>
              </a:extLst>
            </p:cNvPr>
            <p:cNvGrpSpPr/>
            <p:nvPr/>
          </p:nvGrpSpPr>
          <p:grpSpPr>
            <a:xfrm>
              <a:off x="466553" y="3429001"/>
              <a:ext cx="4629148" cy="1299013"/>
              <a:chOff x="641121" y="4860718"/>
              <a:chExt cx="5479253" cy="1615413"/>
            </a:xfrm>
            <a:solidFill>
              <a:schemeClr val="bg1"/>
            </a:solidFill>
          </p:grpSpPr>
          <p:graphicFrame>
            <p:nvGraphicFramePr>
              <p:cNvPr id="7" name="Object 6">
                <a:extLst>
                  <a:ext uri="{FF2B5EF4-FFF2-40B4-BE49-F238E27FC236}">
                    <a16:creationId xmlns:a16="http://schemas.microsoft.com/office/drawing/2014/main" id="{D7276162-7EB0-4197-B668-81DC26CAB2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43885" y="4870879"/>
              <a:ext cx="1146662" cy="9349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5" imgW="1074600" imgH="876240" progId="PBrush">
                      <p:embed/>
                    </p:oleObj>
                  </mc:Choice>
                  <mc:Fallback>
                    <p:oleObj name="Bitmap Image" r:id="rId5" imgW="1074600" imgH="876240" progId="PBrush">
                      <p:embed/>
                      <p:pic>
                        <p:nvPicPr>
                          <p:cNvPr id="7" name="Object 6">
                            <a:extLst>
                              <a:ext uri="{FF2B5EF4-FFF2-40B4-BE49-F238E27FC236}">
                                <a16:creationId xmlns:a16="http://schemas.microsoft.com/office/drawing/2014/main" id="{D7276162-7EB0-4197-B668-81DC26CAB2C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543885" y="4870879"/>
                            <a:ext cx="1146662" cy="93494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Object 8">
                <a:extLst>
                  <a:ext uri="{FF2B5EF4-FFF2-40B4-BE49-F238E27FC236}">
                    <a16:creationId xmlns:a16="http://schemas.microsoft.com/office/drawing/2014/main" id="{BD1382CC-FD90-4A9B-9C3C-EE9E05236F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1121" y="4870879"/>
              <a:ext cx="902764" cy="6419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7" imgW="846000" imgH="601920" progId="PBrush">
                      <p:embed/>
                    </p:oleObj>
                  </mc:Choice>
                  <mc:Fallback>
                    <p:oleObj name="Bitmap Image" r:id="rId7" imgW="846000" imgH="601920" progId="PBrush">
                      <p:embed/>
                      <p:pic>
                        <p:nvPicPr>
                          <p:cNvPr id="9" name="Object 8">
                            <a:extLst>
                              <a:ext uri="{FF2B5EF4-FFF2-40B4-BE49-F238E27FC236}">
                                <a16:creationId xmlns:a16="http://schemas.microsoft.com/office/drawing/2014/main" id="{BD1382CC-FD90-4A9B-9C3C-EE9E05236F0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41121" y="4870879"/>
                            <a:ext cx="902764" cy="64192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9">
                <a:extLst>
                  <a:ext uri="{FF2B5EF4-FFF2-40B4-BE49-F238E27FC236}">
                    <a16:creationId xmlns:a16="http://schemas.microsoft.com/office/drawing/2014/main" id="{165D907F-187E-47DC-892D-52A95A276B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0547" y="4860718"/>
              <a:ext cx="1568405" cy="1016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9" imgW="1470600" imgH="952560" progId="PBrush">
                      <p:embed/>
                    </p:oleObj>
                  </mc:Choice>
                  <mc:Fallback>
                    <p:oleObj name="Bitmap Image" r:id="rId9" imgW="1470600" imgH="952560" progId="PBrush">
                      <p:embed/>
                      <p:pic>
                        <p:nvPicPr>
                          <p:cNvPr id="10" name="Object 9">
                            <a:extLst>
                              <a:ext uri="{FF2B5EF4-FFF2-40B4-BE49-F238E27FC236}">
                                <a16:creationId xmlns:a16="http://schemas.microsoft.com/office/drawing/2014/main" id="{165D907F-187E-47DC-892D-52A95A276B7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690547" y="4860718"/>
                            <a:ext cx="1568405" cy="101624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10">
                <a:extLst>
                  <a:ext uri="{FF2B5EF4-FFF2-40B4-BE49-F238E27FC236}">
                    <a16:creationId xmlns:a16="http://schemas.microsoft.com/office/drawing/2014/main" id="{A6BC0559-BC89-4009-A172-C6E46538F4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58952" y="4870879"/>
              <a:ext cx="1861422" cy="8858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11" imgW="1744920" imgH="830520" progId="PBrush">
                      <p:embed/>
                    </p:oleObj>
                  </mc:Choice>
                  <mc:Fallback>
                    <p:oleObj name="Bitmap Image" r:id="rId11" imgW="1744920" imgH="830520" progId="PBrush">
                      <p:embed/>
                      <p:pic>
                        <p:nvPicPr>
                          <p:cNvPr id="11" name="Object 10">
                            <a:extLst>
                              <a:ext uri="{FF2B5EF4-FFF2-40B4-BE49-F238E27FC236}">
                                <a16:creationId xmlns:a16="http://schemas.microsoft.com/office/drawing/2014/main" id="{A6BC0559-BC89-4009-A172-C6E46538F42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258952" y="4870879"/>
                            <a:ext cx="1861422" cy="88582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ct 11">
                <a:extLst>
                  <a:ext uri="{FF2B5EF4-FFF2-40B4-BE49-F238E27FC236}">
                    <a16:creationId xmlns:a16="http://schemas.microsoft.com/office/drawing/2014/main" id="{8D8B088F-3782-4F93-9D93-30DD21523A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88508" y="5939215"/>
              <a:ext cx="1358380" cy="5369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13" imgW="1272600" imgH="502920" progId="PBrush">
                      <p:embed/>
                    </p:oleObj>
                  </mc:Choice>
                  <mc:Fallback>
                    <p:oleObj name="Bitmap Image" r:id="rId13" imgW="1272600" imgH="502920" progId="PBrush">
                      <p:embed/>
                      <p:pic>
                        <p:nvPicPr>
                          <p:cNvPr id="12" name="Object 11">
                            <a:extLst>
                              <a:ext uri="{FF2B5EF4-FFF2-40B4-BE49-F238E27FC236}">
                                <a16:creationId xmlns:a16="http://schemas.microsoft.com/office/drawing/2014/main" id="{8D8B088F-3782-4F93-9D93-30DD21523A0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688508" y="5939215"/>
                            <a:ext cx="1358380" cy="53691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786D0EA-4580-470C-9125-3932997CD2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66411" y="5072111"/>
          <a:ext cx="1082040" cy="512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5" imgW="1028880" imgH="487800" progId="PBrush">
                  <p:embed/>
                </p:oleObj>
              </mc:Choice>
              <mc:Fallback>
                <p:oleObj name="Bitmap Image" r:id="rId15" imgW="1028880" imgH="4878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6786D0EA-4580-470C-9125-3932997CD2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66411" y="5072111"/>
                        <a:ext cx="1082040" cy="512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3887C2BD-CDDD-41D4-889F-CC6B3D948DE3}"/>
              </a:ext>
            </a:extLst>
          </p:cNvPr>
          <p:cNvGrpSpPr/>
          <p:nvPr/>
        </p:nvGrpSpPr>
        <p:grpSpPr>
          <a:xfrm>
            <a:off x="562317" y="3733762"/>
            <a:ext cx="4629148" cy="1338349"/>
            <a:chOff x="562317" y="3744323"/>
            <a:chExt cx="4629148" cy="13383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CB77FBF-D1DF-4AA1-85AC-EA3F24FE64E8}"/>
                </a:ext>
              </a:extLst>
            </p:cNvPr>
            <p:cNvGrpSpPr/>
            <p:nvPr/>
          </p:nvGrpSpPr>
          <p:grpSpPr>
            <a:xfrm>
              <a:off x="562317" y="3744323"/>
              <a:ext cx="4629148" cy="1338349"/>
              <a:chOff x="466553" y="3429000"/>
              <a:chExt cx="4629148" cy="133834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0E31F5A-835C-40BD-9C00-E4AE266FBCE5}"/>
                  </a:ext>
                </a:extLst>
              </p:cNvPr>
              <p:cNvSpPr/>
              <p:nvPr/>
            </p:nvSpPr>
            <p:spPr>
              <a:xfrm>
                <a:off x="466553" y="3429000"/>
                <a:ext cx="4629148" cy="1338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C0C4396-A53F-463F-8FAF-38761CF913D0}"/>
                  </a:ext>
                </a:extLst>
              </p:cNvPr>
              <p:cNvGrpSpPr/>
              <p:nvPr/>
            </p:nvGrpSpPr>
            <p:grpSpPr>
              <a:xfrm>
                <a:off x="466553" y="3437173"/>
                <a:ext cx="1731458" cy="751824"/>
                <a:chOff x="641121" y="4870879"/>
                <a:chExt cx="2049426" cy="934945"/>
              </a:xfrm>
              <a:solidFill>
                <a:schemeClr val="bg1"/>
              </a:solidFill>
            </p:grpSpPr>
            <p:graphicFrame>
              <p:nvGraphicFramePr>
                <p:cNvPr id="24" name="Object 23">
                  <a:extLst>
                    <a:ext uri="{FF2B5EF4-FFF2-40B4-BE49-F238E27FC236}">
                      <a16:creationId xmlns:a16="http://schemas.microsoft.com/office/drawing/2014/main" id="{CD346299-4DF2-4564-8856-D039BC32A25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43885" y="4870879"/>
                <a:ext cx="1146662" cy="93494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5" imgW="1074600" imgH="876240" progId="PBrush">
                        <p:embed/>
                      </p:oleObj>
                    </mc:Choice>
                    <mc:Fallback>
                      <p:oleObj name="Bitmap Image" r:id="rId5" imgW="1074600" imgH="876240" progId="PBrush">
                        <p:embed/>
                        <p:pic>
                          <p:nvPicPr>
                            <p:cNvPr id="24" name="Object 23">
                              <a:extLst>
                                <a:ext uri="{FF2B5EF4-FFF2-40B4-BE49-F238E27FC236}">
                                  <a16:creationId xmlns:a16="http://schemas.microsoft.com/office/drawing/2014/main" id="{CD346299-4DF2-4564-8856-D039BC32A25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543885" y="4870879"/>
                              <a:ext cx="1146662" cy="93494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5" name="Object 24">
                  <a:extLst>
                    <a:ext uri="{FF2B5EF4-FFF2-40B4-BE49-F238E27FC236}">
                      <a16:creationId xmlns:a16="http://schemas.microsoft.com/office/drawing/2014/main" id="{D4147FBA-30B6-491C-A42E-96D5ECFFC12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1121" y="4870879"/>
                <a:ext cx="902764" cy="6419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7" imgW="846000" imgH="601920" progId="PBrush">
                        <p:embed/>
                      </p:oleObj>
                    </mc:Choice>
                    <mc:Fallback>
                      <p:oleObj name="Bitmap Image" r:id="rId7" imgW="846000" imgH="601920" progId="PBrush">
                        <p:embed/>
                        <p:pic>
                          <p:nvPicPr>
                            <p:cNvPr id="25" name="Object 24">
                              <a:extLst>
                                <a:ext uri="{FF2B5EF4-FFF2-40B4-BE49-F238E27FC236}">
                                  <a16:creationId xmlns:a16="http://schemas.microsoft.com/office/drawing/2014/main" id="{D4147FBA-30B6-491C-A42E-96D5ECFFC12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41121" y="4870879"/>
                              <a:ext cx="902764" cy="64192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2B56A7A8-93D2-4D38-8335-7D9310B944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1225565"/>
                </p:ext>
              </p:extLst>
            </p:nvPr>
          </p:nvGraphicFramePr>
          <p:xfrm>
            <a:off x="2051315" y="3753704"/>
            <a:ext cx="2932640" cy="10190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7" imgW="3398400" imgH="1181160" progId="PBrush">
                    <p:embed/>
                  </p:oleObj>
                </mc:Choice>
                <mc:Fallback>
                  <p:oleObj name="Bitmap Image" r:id="rId17" imgW="3398400" imgH="1181160" progId="PBrush">
                    <p:embed/>
                    <p:pic>
                      <p:nvPicPr>
                        <p:cNvPr id="29" name="Object 28">
                          <a:extLst>
                            <a:ext uri="{FF2B5EF4-FFF2-40B4-BE49-F238E27FC236}">
                              <a16:creationId xmlns:a16="http://schemas.microsoft.com/office/drawing/2014/main" id="{2B56A7A8-93D2-4D38-8335-7D9310B9448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051315" y="3753704"/>
                          <a:ext cx="2932640" cy="10190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>
              <a:extLst>
                <a:ext uri="{FF2B5EF4-FFF2-40B4-BE49-F238E27FC236}">
                  <a16:creationId xmlns:a16="http://schemas.microsoft.com/office/drawing/2014/main" id="{55E1237C-0300-4235-B01C-371C54C58B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108525"/>
                </p:ext>
              </p:extLst>
            </p:nvPr>
          </p:nvGraphicFramePr>
          <p:xfrm>
            <a:off x="1447202" y="4587887"/>
            <a:ext cx="1249832" cy="494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9" imgW="1386720" imgH="548640" progId="PBrush">
                    <p:embed/>
                  </p:oleObj>
                </mc:Choice>
                <mc:Fallback>
                  <p:oleObj name="Bitmap Image" r:id="rId19" imgW="1386720" imgH="548640" progId="PBrush">
                    <p:embed/>
                    <p:pic>
                      <p:nvPicPr>
                        <p:cNvPr id="30" name="Object 29">
                          <a:extLst>
                            <a:ext uri="{FF2B5EF4-FFF2-40B4-BE49-F238E27FC236}">
                              <a16:creationId xmlns:a16="http://schemas.microsoft.com/office/drawing/2014/main" id="{55E1237C-0300-4235-B01C-371C54C58B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447202" y="4587887"/>
                          <a:ext cx="1249832" cy="4947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DC14A3C4-7608-4103-91F5-5EDE8E1AA79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78837" y="5072111"/>
            <a:ext cx="971707" cy="512633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BBB064E-3245-4D00-8F70-631D519B5089}"/>
              </a:ext>
            </a:extLst>
          </p:cNvPr>
          <p:cNvSpPr/>
          <p:nvPr/>
        </p:nvSpPr>
        <p:spPr>
          <a:xfrm>
            <a:off x="9019750" y="3653444"/>
            <a:ext cx="2356237" cy="1207274"/>
          </a:xfrm>
          <a:prstGeom prst="roundRect">
            <a:avLst>
              <a:gd name="adj" fmla="val 918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</p:spTree>
    <p:extLst>
      <p:ext uri="{BB962C8B-B14F-4D97-AF65-F5344CB8AC3E}">
        <p14:creationId xmlns:p14="http://schemas.microsoft.com/office/powerpoint/2010/main" val="116258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68E80E-097F-7193-9EB0-9769119C2F1C}"/>
              </a:ext>
            </a:extLst>
          </p:cNvPr>
          <p:cNvGrpSpPr/>
          <p:nvPr/>
        </p:nvGrpSpPr>
        <p:grpSpPr>
          <a:xfrm>
            <a:off x="1489527" y="4841600"/>
            <a:ext cx="9490000" cy="2016400"/>
            <a:chOff x="2025267" y="4966708"/>
            <a:chExt cx="8599333" cy="1634770"/>
          </a:xfrm>
        </p:grpSpPr>
        <p:graphicFrame>
          <p:nvGraphicFramePr>
            <p:cNvPr id="32" name="Object 31">
              <a:extLst>
                <a:ext uri="{FF2B5EF4-FFF2-40B4-BE49-F238E27FC236}">
                  <a16:creationId xmlns:a16="http://schemas.microsoft.com/office/drawing/2014/main" id="{C035B19A-BB87-49A2-BA2A-3D604A9FFD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1770607"/>
                </p:ext>
              </p:extLst>
            </p:nvPr>
          </p:nvGraphicFramePr>
          <p:xfrm>
            <a:off x="2025267" y="4966708"/>
            <a:ext cx="8599333" cy="1634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12276000" imgH="2339280" progId="PBrush">
                    <p:embed/>
                  </p:oleObj>
                </mc:Choice>
                <mc:Fallback>
                  <p:oleObj name="Bitmap Image" r:id="rId3" imgW="12276000" imgH="2339280" progId="PBrush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C035B19A-BB87-49A2-BA2A-3D604A9FFD2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025267" y="4966708"/>
                          <a:ext cx="8599333" cy="16347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3B70735-B2F7-48CB-A7D2-516E27FD1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2874" y="5967326"/>
              <a:ext cx="866914" cy="36543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2049FD-0B63-097B-F605-EB5820BB5BFF}"/>
              </a:ext>
            </a:extLst>
          </p:cNvPr>
          <p:cNvGrpSpPr/>
          <p:nvPr/>
        </p:nvGrpSpPr>
        <p:grpSpPr>
          <a:xfrm>
            <a:off x="632646" y="2000756"/>
            <a:ext cx="10932459" cy="2671005"/>
            <a:chOff x="645199" y="2281845"/>
            <a:chExt cx="10932459" cy="2671005"/>
          </a:xfrm>
        </p:grpSpPr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88A4611A-59EF-4EE0-A509-B37FC9331F7A}"/>
                </a:ext>
              </a:extLst>
            </p:cNvPr>
            <p:cNvSpPr/>
            <p:nvPr/>
          </p:nvSpPr>
          <p:spPr>
            <a:xfrm rot="16200000">
              <a:off x="2290490" y="3917789"/>
              <a:ext cx="419501" cy="70734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67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98EA38-439F-4E66-85B5-1A293FFE0EFD}"/>
                </a:ext>
              </a:extLst>
            </p:cNvPr>
            <p:cNvSpPr txBox="1"/>
            <p:nvPr/>
          </p:nvSpPr>
          <p:spPr>
            <a:xfrm>
              <a:off x="645199" y="4075566"/>
              <a:ext cx="1605280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>
                  <a:latin typeface="Roboto Slab" panose="020B0604020202020204"/>
                </a:rPr>
                <a:t>4 sample</a:t>
              </a:r>
              <a:endParaRPr lang="en-ID" sz="1867">
                <a:latin typeface="Roboto Slab" panose="020B0604020202020204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6804D1-3BAE-791A-7806-30D595A8C210}"/>
                </a:ext>
              </a:extLst>
            </p:cNvPr>
            <p:cNvGrpSpPr/>
            <p:nvPr/>
          </p:nvGrpSpPr>
          <p:grpSpPr>
            <a:xfrm>
              <a:off x="3020368" y="2281845"/>
              <a:ext cx="8557290" cy="2671005"/>
              <a:chOff x="3020368" y="2281845"/>
              <a:chExt cx="8557290" cy="267100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F5A69E6-7ACA-8028-04CB-D3CF822C2BD5}"/>
                  </a:ext>
                </a:extLst>
              </p:cNvPr>
              <p:cNvGrpSpPr/>
              <p:nvPr/>
            </p:nvGrpSpPr>
            <p:grpSpPr>
              <a:xfrm>
                <a:off x="3020368" y="2281845"/>
                <a:ext cx="6151264" cy="2671005"/>
                <a:chOff x="3020368" y="2281845"/>
                <a:chExt cx="6151264" cy="2671005"/>
              </a:xfrm>
            </p:grpSpPr>
            <p:graphicFrame>
              <p:nvGraphicFramePr>
                <p:cNvPr id="8" name="Object 7">
                  <a:extLst>
                    <a:ext uri="{FF2B5EF4-FFF2-40B4-BE49-F238E27FC236}">
                      <a16:creationId xmlns:a16="http://schemas.microsoft.com/office/drawing/2014/main" id="{2C07AA9F-9918-4D96-9F00-8B7A607D881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32854499"/>
                    </p:ext>
                  </p:extLst>
                </p:nvPr>
              </p:nvGraphicFramePr>
              <p:xfrm>
                <a:off x="3020368" y="2281845"/>
                <a:ext cx="6151264" cy="267100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6141600" imgH="2666880" progId="PBrush">
                        <p:embed/>
                      </p:oleObj>
                    </mc:Choice>
                    <mc:Fallback>
                      <p:oleObj name="Bitmap Image" r:id="rId6" imgW="6141600" imgH="2666880" progId="PBrush">
                        <p:embed/>
                        <p:pic>
                          <p:nvPicPr>
                            <p:cNvPr id="8" name="Object 7">
                              <a:extLst>
                                <a:ext uri="{FF2B5EF4-FFF2-40B4-BE49-F238E27FC236}">
                                  <a16:creationId xmlns:a16="http://schemas.microsoft.com/office/drawing/2014/main" id="{2C07AA9F-9918-4D96-9F00-8B7A607D881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20368" y="2281845"/>
                              <a:ext cx="6151264" cy="267100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95F8730-2D58-4B87-86E9-78370A21166C}"/>
                    </a:ext>
                  </a:extLst>
                </p:cNvPr>
                <p:cNvSpPr/>
                <p:nvPr/>
              </p:nvSpPr>
              <p:spPr>
                <a:xfrm>
                  <a:off x="3209134" y="3661757"/>
                  <a:ext cx="2356237" cy="1207274"/>
                </a:xfrm>
                <a:prstGeom prst="roundRect">
                  <a:avLst>
                    <a:gd name="adj" fmla="val 9188"/>
                  </a:avLst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867"/>
                </a:p>
              </p:txBody>
            </p:sp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C43DBD3F-AE64-41E8-B5AF-53AFF295255A}"/>
                    </a:ext>
                  </a:extLst>
                </p:cNvPr>
                <p:cNvSpPr/>
                <p:nvPr/>
              </p:nvSpPr>
              <p:spPr>
                <a:xfrm>
                  <a:off x="6699094" y="3661757"/>
                  <a:ext cx="2356237" cy="1207274"/>
                </a:xfrm>
                <a:prstGeom prst="roundRect">
                  <a:avLst>
                    <a:gd name="adj" fmla="val 9188"/>
                  </a:avLst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867"/>
                </a:p>
              </p:txBody>
            </p:sp>
          </p:grpSp>
          <p:sp>
            <p:nvSpPr>
              <p:cNvPr id="36" name="Arrow: Down 35">
                <a:extLst>
                  <a:ext uri="{FF2B5EF4-FFF2-40B4-BE49-F238E27FC236}">
                    <a16:creationId xmlns:a16="http://schemas.microsoft.com/office/drawing/2014/main" id="{9367C4C4-B1D7-48BE-8421-E27A7AA8B823}"/>
                  </a:ext>
                </a:extLst>
              </p:cNvPr>
              <p:cNvSpPr/>
              <p:nvPr/>
            </p:nvSpPr>
            <p:spPr>
              <a:xfrm rot="5400000" flipH="1">
                <a:off x="9482008" y="3931646"/>
                <a:ext cx="419501" cy="707340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867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8765D4-5EB4-4494-8AD1-80CFA4974245}"/>
                  </a:ext>
                </a:extLst>
              </p:cNvPr>
              <p:cNvSpPr txBox="1"/>
              <p:nvPr/>
            </p:nvSpPr>
            <p:spPr>
              <a:xfrm>
                <a:off x="9972378" y="4075565"/>
                <a:ext cx="1605280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67">
                    <a:latin typeface="Roboto Slab" panose="020B0604020202020204"/>
                  </a:rPr>
                  <a:t>3 sample</a:t>
                </a:r>
                <a:endParaRPr lang="en-ID" sz="1867">
                  <a:latin typeface="Roboto Slab" panose="020B060402020202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1934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12ADFC7-6E3A-4400-AAD8-F46A9A0125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569394"/>
              </p:ext>
            </p:extLst>
          </p:nvPr>
        </p:nvGraphicFramePr>
        <p:xfrm>
          <a:off x="973091" y="2212943"/>
          <a:ext cx="5123358" cy="2224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141600" imgH="2666880" progId="PBrush">
                  <p:embed/>
                </p:oleObj>
              </mc:Choice>
              <mc:Fallback>
                <p:oleObj name="Bitmap Image" r:id="rId3" imgW="6141600" imgH="266688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12ADFC7-6E3A-4400-AAD8-F46A9A0125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091" y="2212943"/>
                        <a:ext cx="5123358" cy="2224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681-D1D6-4233-91E8-7405DA76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837" y="2230954"/>
            <a:ext cx="1026003" cy="432499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9D6B2CA-7869-4ADD-B705-E07A530C1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021237"/>
              </p:ext>
            </p:extLst>
          </p:nvPr>
        </p:nvGraphicFramePr>
        <p:xfrm>
          <a:off x="6096000" y="3726545"/>
          <a:ext cx="4979534" cy="274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621840" imgH="3650040" progId="PBrush">
                  <p:embed/>
                </p:oleObj>
              </mc:Choice>
              <mc:Fallback>
                <p:oleObj name="Bitmap Image" r:id="rId6" imgW="6621840" imgH="365004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9D6B2CA-7869-4ADD-B705-E07A530C1C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0" y="3726545"/>
                        <a:ext cx="4979534" cy="274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762AED5-9C92-640A-ECF1-67121AC62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1647" y="4193771"/>
            <a:ext cx="11906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8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B228509-26DD-49A1-AE33-CD6E77E212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376599"/>
              </p:ext>
            </p:extLst>
          </p:nvPr>
        </p:nvGraphicFramePr>
        <p:xfrm>
          <a:off x="1259376" y="2114811"/>
          <a:ext cx="3800771" cy="443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503600" imgH="5265360" progId="PBrush">
                  <p:embed/>
                </p:oleObj>
              </mc:Choice>
              <mc:Fallback>
                <p:oleObj name="Bitmap Image" r:id="rId3" imgW="4503600" imgH="52653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B228509-26DD-49A1-AE33-CD6E77E212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376" y="2114811"/>
                        <a:ext cx="3800771" cy="4434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3AC327-A894-4013-915F-46DFFA5C9FBE}"/>
              </a:ext>
            </a:extLst>
          </p:cNvPr>
          <p:cNvSpPr/>
          <p:nvPr/>
        </p:nvSpPr>
        <p:spPr>
          <a:xfrm>
            <a:off x="3153820" y="2140534"/>
            <a:ext cx="949453" cy="4330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B60856-A467-4D7F-BFBD-0F0DD5BA6E32}"/>
              </a:ext>
            </a:extLst>
          </p:cNvPr>
          <p:cNvSpPr/>
          <p:nvPr/>
        </p:nvSpPr>
        <p:spPr>
          <a:xfrm>
            <a:off x="2885734" y="3335094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 Slab" panose="020B0604020202020204"/>
              </a:rPr>
              <a:t>9.5</a:t>
            </a:r>
            <a:endParaRPr lang="en-ID" dirty="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CC76C9-3BE0-4820-BA9A-4DA8E6691A99}"/>
              </a:ext>
            </a:extLst>
          </p:cNvPr>
          <p:cNvSpPr/>
          <p:nvPr/>
        </p:nvSpPr>
        <p:spPr>
          <a:xfrm>
            <a:off x="7419732" y="5239969"/>
            <a:ext cx="1984781" cy="52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chemeClr val="tx1"/>
                </a:solidFill>
                <a:latin typeface="Roboto Slab" panose="020B0604020202020204"/>
              </a:rPr>
              <a:t>Gini = 0.429</a:t>
            </a:r>
            <a:endParaRPr lang="en-ID" sz="1867">
              <a:solidFill>
                <a:schemeClr val="tx1"/>
              </a:solidFill>
              <a:latin typeface="Roboto Slab" panose="020B0604020202020204"/>
            </a:endParaRP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2990C1CD-6769-4665-9017-D0C3DA234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141674"/>
              </p:ext>
            </p:extLst>
          </p:nvPr>
        </p:nvGraphicFramePr>
        <p:xfrm>
          <a:off x="5770142" y="2140534"/>
          <a:ext cx="5632149" cy="300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164640" imgH="3284280" progId="PBrush">
                  <p:embed/>
                </p:oleObj>
              </mc:Choice>
              <mc:Fallback>
                <p:oleObj name="Bitmap Image" r:id="rId5" imgW="6164640" imgH="3284280" progId="PBrus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2990C1CD-6769-4665-9017-D0C3DA234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0142" y="2140534"/>
                        <a:ext cx="5632149" cy="300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191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B228509-26DD-49A1-AE33-CD6E77E212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9376" y="2114811"/>
          <a:ext cx="3800771" cy="443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503600" imgH="5265360" progId="PBrush">
                  <p:embed/>
                </p:oleObj>
              </mc:Choice>
              <mc:Fallback>
                <p:oleObj name="Bitmap Image" r:id="rId3" imgW="4503600" imgH="52653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B228509-26DD-49A1-AE33-CD6E77E212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376" y="2114811"/>
                        <a:ext cx="3800771" cy="4434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3AC327-A894-4013-915F-46DFFA5C9FBE}"/>
              </a:ext>
            </a:extLst>
          </p:cNvPr>
          <p:cNvSpPr/>
          <p:nvPr/>
        </p:nvSpPr>
        <p:spPr>
          <a:xfrm>
            <a:off x="3153820" y="2140534"/>
            <a:ext cx="949453" cy="4330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B60856-A467-4D7F-BFBD-0F0DD5BA6E32}"/>
              </a:ext>
            </a:extLst>
          </p:cNvPr>
          <p:cNvSpPr/>
          <p:nvPr/>
        </p:nvSpPr>
        <p:spPr>
          <a:xfrm>
            <a:off x="2885734" y="3335094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 Slab" panose="020B0604020202020204"/>
              </a:rPr>
              <a:t>9.5</a:t>
            </a:r>
            <a:endParaRPr lang="en-ID" dirty="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5913B0-136B-45D4-ABB3-F6E5126DCDB9}"/>
              </a:ext>
            </a:extLst>
          </p:cNvPr>
          <p:cNvSpPr/>
          <p:nvPr/>
        </p:nvSpPr>
        <p:spPr>
          <a:xfrm>
            <a:off x="2885732" y="3884003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15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E64EE-2F9A-DB69-4D85-4607B275C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577" y="2140534"/>
            <a:ext cx="5629275" cy="30003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390F60-7349-3B86-DD0D-0DBD6FFC32BF}"/>
              </a:ext>
            </a:extLst>
          </p:cNvPr>
          <p:cNvSpPr/>
          <p:nvPr/>
        </p:nvSpPr>
        <p:spPr>
          <a:xfrm>
            <a:off x="7419732" y="5239969"/>
            <a:ext cx="1984781" cy="52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Roboto Slab" panose="020B0604020202020204"/>
              </a:rPr>
              <a:t>Gini = 0.343</a:t>
            </a:r>
            <a:endParaRPr lang="en-ID" sz="2000" dirty="0">
              <a:solidFill>
                <a:schemeClr val="tx1"/>
              </a:solidFill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6284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B228509-26DD-49A1-AE33-CD6E77E212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9376" y="2099571"/>
          <a:ext cx="3800771" cy="443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503600" imgH="5265360" progId="PBrush">
                  <p:embed/>
                </p:oleObj>
              </mc:Choice>
              <mc:Fallback>
                <p:oleObj name="Bitmap Image" r:id="rId3" imgW="4503600" imgH="52653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B228509-26DD-49A1-AE33-CD6E77E212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376" y="2099571"/>
                        <a:ext cx="3800771" cy="4434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3AC327-A894-4013-915F-46DFFA5C9FBE}"/>
              </a:ext>
            </a:extLst>
          </p:cNvPr>
          <p:cNvSpPr/>
          <p:nvPr/>
        </p:nvSpPr>
        <p:spPr>
          <a:xfrm>
            <a:off x="3153820" y="2140534"/>
            <a:ext cx="949453" cy="4330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B60856-A467-4D7F-BFBD-0F0DD5BA6E32}"/>
              </a:ext>
            </a:extLst>
          </p:cNvPr>
          <p:cNvSpPr/>
          <p:nvPr/>
        </p:nvSpPr>
        <p:spPr>
          <a:xfrm>
            <a:off x="2885734" y="3335094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9.5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C1BFA6-22D8-4864-85E1-38E53BD18B75}"/>
              </a:ext>
            </a:extLst>
          </p:cNvPr>
          <p:cNvSpPr/>
          <p:nvPr/>
        </p:nvSpPr>
        <p:spPr>
          <a:xfrm>
            <a:off x="2885731" y="5408936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44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5913B0-136B-45D4-ABB3-F6E5126DCDB9}"/>
              </a:ext>
            </a:extLst>
          </p:cNvPr>
          <p:cNvSpPr/>
          <p:nvPr/>
        </p:nvSpPr>
        <p:spPr>
          <a:xfrm>
            <a:off x="2885732" y="3884003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15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0ED668-114B-4F9F-B055-EAC1653AE640}"/>
              </a:ext>
            </a:extLst>
          </p:cNvPr>
          <p:cNvSpPr/>
          <p:nvPr/>
        </p:nvSpPr>
        <p:spPr>
          <a:xfrm>
            <a:off x="2885731" y="4393683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26.5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22BF41-3CBB-45A4-8BC0-A983FDAE7F8A}"/>
              </a:ext>
            </a:extLst>
          </p:cNvPr>
          <p:cNvSpPr/>
          <p:nvPr/>
        </p:nvSpPr>
        <p:spPr>
          <a:xfrm>
            <a:off x="2885733" y="4903363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36.5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AB1A65-A1F6-42B6-A00A-D7DC04E5C3A7}"/>
              </a:ext>
            </a:extLst>
          </p:cNvPr>
          <p:cNvSpPr/>
          <p:nvPr/>
        </p:nvSpPr>
        <p:spPr>
          <a:xfrm>
            <a:off x="2885730" y="5912230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66.5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6724FD-28F0-41B3-AEA5-5435F1FC3FDA}"/>
              </a:ext>
            </a:extLst>
          </p:cNvPr>
          <p:cNvSpPr/>
          <p:nvPr/>
        </p:nvSpPr>
        <p:spPr>
          <a:xfrm>
            <a:off x="6121425" y="3357910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oboto Slab" panose="020B0604020202020204"/>
              </a:rPr>
              <a:t>Gini = 0.429</a:t>
            </a:r>
            <a:endParaRPr lang="en-ID" sz="160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A6092E-66A4-4D62-973A-7D713D1C583B}"/>
              </a:ext>
            </a:extLst>
          </p:cNvPr>
          <p:cNvSpPr/>
          <p:nvPr/>
        </p:nvSpPr>
        <p:spPr>
          <a:xfrm>
            <a:off x="6121423" y="3914787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Slab" panose="020B0604020202020204"/>
              </a:rPr>
              <a:t>Gini = 0.343</a:t>
            </a:r>
            <a:endParaRPr lang="en-ID" sz="1600" dirty="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2D0C0-5A7C-445A-905D-A24CBDBC31AE}"/>
              </a:ext>
            </a:extLst>
          </p:cNvPr>
          <p:cNvSpPr/>
          <p:nvPr/>
        </p:nvSpPr>
        <p:spPr>
          <a:xfrm>
            <a:off x="6121423" y="4417376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oboto Slab" panose="020B0604020202020204"/>
              </a:rPr>
              <a:t>Gini = 0.476</a:t>
            </a:r>
            <a:endParaRPr lang="en-ID" sz="160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F05613-F377-4A15-B215-4C1E64EBFCB8}"/>
              </a:ext>
            </a:extLst>
          </p:cNvPr>
          <p:cNvSpPr/>
          <p:nvPr/>
        </p:nvSpPr>
        <p:spPr>
          <a:xfrm>
            <a:off x="6121422" y="4890972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oboto Slab" panose="020B0604020202020204"/>
              </a:rPr>
              <a:t>Gini = 0.476</a:t>
            </a:r>
            <a:endParaRPr lang="en-ID" sz="160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BEE3B6-0A0B-497A-AE2F-32F52BF62481}"/>
              </a:ext>
            </a:extLst>
          </p:cNvPr>
          <p:cNvSpPr/>
          <p:nvPr/>
        </p:nvSpPr>
        <p:spPr>
          <a:xfrm>
            <a:off x="6121421" y="5363304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oboto Slab" panose="020B0604020202020204"/>
              </a:rPr>
              <a:t>Gini = 0.343</a:t>
            </a:r>
            <a:endParaRPr lang="en-ID" sz="160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470ED3-7D14-4CB0-97C4-0B40E414AF32}"/>
              </a:ext>
            </a:extLst>
          </p:cNvPr>
          <p:cNvSpPr/>
          <p:nvPr/>
        </p:nvSpPr>
        <p:spPr>
          <a:xfrm>
            <a:off x="6121420" y="5840774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oboto Slab" panose="020B0604020202020204"/>
              </a:rPr>
              <a:t>Gini = 0.429</a:t>
            </a:r>
            <a:endParaRPr lang="en-ID" sz="160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8908F06-9345-4271-86AC-A0E6CE40ED6E}"/>
              </a:ext>
            </a:extLst>
          </p:cNvPr>
          <p:cNvSpPr/>
          <p:nvPr/>
        </p:nvSpPr>
        <p:spPr>
          <a:xfrm>
            <a:off x="3556278" y="3429000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1DEF3E0-1235-43A5-BAAF-15091AC24DB7}"/>
              </a:ext>
            </a:extLst>
          </p:cNvPr>
          <p:cNvSpPr/>
          <p:nvPr/>
        </p:nvSpPr>
        <p:spPr>
          <a:xfrm>
            <a:off x="3556278" y="3929170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3C44F28-B183-4148-8AA0-E0CFEE4741BE}"/>
              </a:ext>
            </a:extLst>
          </p:cNvPr>
          <p:cNvSpPr/>
          <p:nvPr/>
        </p:nvSpPr>
        <p:spPr>
          <a:xfrm>
            <a:off x="3556277" y="4429340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FAD28FB-440F-46FE-90B1-EB9C9AD37B8C}"/>
              </a:ext>
            </a:extLst>
          </p:cNvPr>
          <p:cNvSpPr/>
          <p:nvPr/>
        </p:nvSpPr>
        <p:spPr>
          <a:xfrm>
            <a:off x="3556277" y="4904533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096E91B-67BD-4421-81AF-3CEBA5731F99}"/>
              </a:ext>
            </a:extLst>
          </p:cNvPr>
          <p:cNvSpPr/>
          <p:nvPr/>
        </p:nvSpPr>
        <p:spPr>
          <a:xfrm>
            <a:off x="3556276" y="5408936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AEC8783-446F-4E8C-9CE5-B1C19D43C0B1}"/>
              </a:ext>
            </a:extLst>
          </p:cNvPr>
          <p:cNvSpPr/>
          <p:nvPr/>
        </p:nvSpPr>
        <p:spPr>
          <a:xfrm>
            <a:off x="3556276" y="5904950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</p:spTree>
    <p:extLst>
      <p:ext uri="{BB962C8B-B14F-4D97-AF65-F5344CB8AC3E}">
        <p14:creationId xmlns:p14="http://schemas.microsoft.com/office/powerpoint/2010/main" val="744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B228509-26DD-49A1-AE33-CD6E77E212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9376" y="2099571"/>
          <a:ext cx="3800771" cy="443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503600" imgH="5265360" progId="PBrush">
                  <p:embed/>
                </p:oleObj>
              </mc:Choice>
              <mc:Fallback>
                <p:oleObj name="Bitmap Image" r:id="rId3" imgW="4503600" imgH="52653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B228509-26DD-49A1-AE33-CD6E77E212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376" y="2099571"/>
                        <a:ext cx="3800771" cy="4434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3AC327-A894-4013-915F-46DFFA5C9FBE}"/>
              </a:ext>
            </a:extLst>
          </p:cNvPr>
          <p:cNvSpPr/>
          <p:nvPr/>
        </p:nvSpPr>
        <p:spPr>
          <a:xfrm>
            <a:off x="3153820" y="2140534"/>
            <a:ext cx="949453" cy="4330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B60856-A467-4D7F-BFBD-0F0DD5BA6E32}"/>
              </a:ext>
            </a:extLst>
          </p:cNvPr>
          <p:cNvSpPr/>
          <p:nvPr/>
        </p:nvSpPr>
        <p:spPr>
          <a:xfrm>
            <a:off x="2885734" y="3335094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9.5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C1BFA6-22D8-4864-85E1-38E53BD18B75}"/>
              </a:ext>
            </a:extLst>
          </p:cNvPr>
          <p:cNvSpPr/>
          <p:nvPr/>
        </p:nvSpPr>
        <p:spPr>
          <a:xfrm>
            <a:off x="2885731" y="5408936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44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5913B0-136B-45D4-ABB3-F6E5126DCDB9}"/>
              </a:ext>
            </a:extLst>
          </p:cNvPr>
          <p:cNvSpPr/>
          <p:nvPr/>
        </p:nvSpPr>
        <p:spPr>
          <a:xfrm>
            <a:off x="2885732" y="3884003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15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0ED668-114B-4F9F-B055-EAC1653AE640}"/>
              </a:ext>
            </a:extLst>
          </p:cNvPr>
          <p:cNvSpPr/>
          <p:nvPr/>
        </p:nvSpPr>
        <p:spPr>
          <a:xfrm>
            <a:off x="2885731" y="4393683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26.5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22BF41-3CBB-45A4-8BC0-A983FDAE7F8A}"/>
              </a:ext>
            </a:extLst>
          </p:cNvPr>
          <p:cNvSpPr/>
          <p:nvPr/>
        </p:nvSpPr>
        <p:spPr>
          <a:xfrm>
            <a:off x="2885733" y="4903363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36.5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AB1A65-A1F6-42B6-A00A-D7DC04E5C3A7}"/>
              </a:ext>
            </a:extLst>
          </p:cNvPr>
          <p:cNvSpPr/>
          <p:nvPr/>
        </p:nvSpPr>
        <p:spPr>
          <a:xfrm>
            <a:off x="2885730" y="5912230"/>
            <a:ext cx="536171" cy="351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 Slab" panose="020B0604020202020204"/>
              </a:rPr>
              <a:t>66.5</a:t>
            </a:r>
            <a:endParaRPr lang="en-ID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6724FD-28F0-41B3-AEA5-5435F1FC3FDA}"/>
              </a:ext>
            </a:extLst>
          </p:cNvPr>
          <p:cNvSpPr/>
          <p:nvPr/>
        </p:nvSpPr>
        <p:spPr>
          <a:xfrm>
            <a:off x="6121425" y="3357910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oboto Slab" panose="020B0604020202020204"/>
              </a:rPr>
              <a:t>Gini = 0.429</a:t>
            </a:r>
            <a:endParaRPr lang="en-ID" sz="160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A6092E-66A4-4D62-973A-7D713D1C583B}"/>
              </a:ext>
            </a:extLst>
          </p:cNvPr>
          <p:cNvSpPr/>
          <p:nvPr/>
        </p:nvSpPr>
        <p:spPr>
          <a:xfrm>
            <a:off x="6121423" y="3914787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Slab" panose="020B0604020202020204"/>
              </a:rPr>
              <a:t>Gini = 0.343</a:t>
            </a:r>
            <a:endParaRPr lang="en-ID" sz="1600" dirty="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2D0C0-5A7C-445A-905D-A24CBDBC31AE}"/>
              </a:ext>
            </a:extLst>
          </p:cNvPr>
          <p:cNvSpPr/>
          <p:nvPr/>
        </p:nvSpPr>
        <p:spPr>
          <a:xfrm>
            <a:off x="6121423" y="4417376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oboto Slab" panose="020B0604020202020204"/>
              </a:rPr>
              <a:t>Gini = 0.476</a:t>
            </a:r>
            <a:endParaRPr lang="en-ID" sz="160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F05613-F377-4A15-B215-4C1E64EBFCB8}"/>
              </a:ext>
            </a:extLst>
          </p:cNvPr>
          <p:cNvSpPr/>
          <p:nvPr/>
        </p:nvSpPr>
        <p:spPr>
          <a:xfrm>
            <a:off x="6121422" y="4890972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Slab" panose="020B0604020202020204"/>
              </a:rPr>
              <a:t>Gini = 0.476</a:t>
            </a:r>
            <a:endParaRPr lang="en-ID" sz="1600" dirty="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BEE3B6-0A0B-497A-AE2F-32F52BF62481}"/>
              </a:ext>
            </a:extLst>
          </p:cNvPr>
          <p:cNvSpPr/>
          <p:nvPr/>
        </p:nvSpPr>
        <p:spPr>
          <a:xfrm>
            <a:off x="6121421" y="5363304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oboto Slab" panose="020B0604020202020204"/>
              </a:rPr>
              <a:t>Gini = 0.343</a:t>
            </a:r>
            <a:endParaRPr lang="en-ID" sz="160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470ED3-7D14-4CB0-97C4-0B40E414AF32}"/>
              </a:ext>
            </a:extLst>
          </p:cNvPr>
          <p:cNvSpPr/>
          <p:nvPr/>
        </p:nvSpPr>
        <p:spPr>
          <a:xfrm>
            <a:off x="6121420" y="5840774"/>
            <a:ext cx="1427915" cy="32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oboto Slab" panose="020B0604020202020204"/>
              </a:rPr>
              <a:t>Gini = 0.429</a:t>
            </a:r>
            <a:endParaRPr lang="en-ID" sz="160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8908F06-9345-4271-86AC-A0E6CE40ED6E}"/>
              </a:ext>
            </a:extLst>
          </p:cNvPr>
          <p:cNvSpPr/>
          <p:nvPr/>
        </p:nvSpPr>
        <p:spPr>
          <a:xfrm>
            <a:off x="3556278" y="3429000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1DEF3E0-1235-43A5-BAAF-15091AC24DB7}"/>
              </a:ext>
            </a:extLst>
          </p:cNvPr>
          <p:cNvSpPr/>
          <p:nvPr/>
        </p:nvSpPr>
        <p:spPr>
          <a:xfrm>
            <a:off x="3556278" y="3929170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3C44F28-B183-4148-8AA0-E0CFEE4741BE}"/>
              </a:ext>
            </a:extLst>
          </p:cNvPr>
          <p:cNvSpPr/>
          <p:nvPr/>
        </p:nvSpPr>
        <p:spPr>
          <a:xfrm>
            <a:off x="3556277" y="4429340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FAD28FB-440F-46FE-90B1-EB9C9AD37B8C}"/>
              </a:ext>
            </a:extLst>
          </p:cNvPr>
          <p:cNvSpPr/>
          <p:nvPr/>
        </p:nvSpPr>
        <p:spPr>
          <a:xfrm>
            <a:off x="3556277" y="4904533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096E91B-67BD-4421-81AF-3CEBA5731F99}"/>
              </a:ext>
            </a:extLst>
          </p:cNvPr>
          <p:cNvSpPr/>
          <p:nvPr/>
        </p:nvSpPr>
        <p:spPr>
          <a:xfrm>
            <a:off x="3556276" y="5408936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AEC8783-446F-4E8C-9CE5-B1C19D43C0B1}"/>
              </a:ext>
            </a:extLst>
          </p:cNvPr>
          <p:cNvSpPr/>
          <p:nvPr/>
        </p:nvSpPr>
        <p:spPr>
          <a:xfrm>
            <a:off x="3556276" y="5904950"/>
            <a:ext cx="2354071" cy="199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8CF0EB-DADE-4574-ACD1-F837F9049466}"/>
              </a:ext>
            </a:extLst>
          </p:cNvPr>
          <p:cNvSpPr/>
          <p:nvPr/>
        </p:nvSpPr>
        <p:spPr>
          <a:xfrm>
            <a:off x="6028197" y="3830898"/>
            <a:ext cx="1617203" cy="5031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A0141-CBB2-CF35-68B1-81CF45CB9DAF}"/>
              </a:ext>
            </a:extLst>
          </p:cNvPr>
          <p:cNvSpPr txBox="1"/>
          <p:nvPr/>
        </p:nvSpPr>
        <p:spPr>
          <a:xfrm>
            <a:off x="7763248" y="3793467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Min</a:t>
            </a:r>
            <a:endParaRPr lang="en-ID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0717E16-9495-4547-BFE4-501287B8E3C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788882" y="3283527"/>
            <a:ext cx="8403118" cy="1752187"/>
          </a:xfrm>
        </p:spPr>
        <p:txBody>
          <a:bodyPr/>
          <a:lstStyle/>
          <a:p>
            <a:pPr marL="63500" indent="0" algn="l">
              <a:buNone/>
            </a:pPr>
            <a:r>
              <a:rPr lang="en-US" sz="9333">
                <a:solidFill>
                  <a:srgbClr val="3C78D8"/>
                </a:solidFill>
                <a:latin typeface="Roboto Slab" panose="020B0604020202020204"/>
              </a:rPr>
              <a:t>1.1 </a:t>
            </a:r>
            <a:r>
              <a:rPr lang="en-US" sz="3733">
                <a:latin typeface="Roboto Slab" panose="020B0604020202020204"/>
              </a:rPr>
              <a:t>Thuật toán Decision Tree</a:t>
            </a:r>
            <a:endParaRPr lang="en-US" sz="3733" b="1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9875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0AAE03E-5A42-4DA9-ACCF-73BE6DE9AF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303609"/>
              </p:ext>
            </p:extLst>
          </p:nvPr>
        </p:nvGraphicFramePr>
        <p:xfrm>
          <a:off x="3086945" y="4486845"/>
          <a:ext cx="3356191" cy="1849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621840" imgH="3650040" progId="PBrush">
                  <p:embed/>
                </p:oleObj>
              </mc:Choice>
              <mc:Fallback>
                <p:oleObj name="Bitmap Image" r:id="rId3" imgW="6621840" imgH="365004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0AAE03E-5A42-4DA9-ACCF-73BE6DE9AF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6945" y="4486845"/>
                        <a:ext cx="3356191" cy="1849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C2DEE5EA-162C-453C-A092-74CC3AAB40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756924"/>
              </p:ext>
            </p:extLst>
          </p:nvPr>
        </p:nvGraphicFramePr>
        <p:xfrm>
          <a:off x="555516" y="2169072"/>
          <a:ext cx="3493244" cy="1850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286680" imgH="3330000" progId="PBrush">
                  <p:embed/>
                </p:oleObj>
              </mc:Choice>
              <mc:Fallback>
                <p:oleObj name="Bitmap Image" r:id="rId5" imgW="6286680" imgH="333000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C2DEE5EA-162C-453C-A092-74CC3AAB40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516" y="2169072"/>
                        <a:ext cx="3493244" cy="1850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F385C58D-0786-41E7-85C3-2F03AC756509}"/>
              </a:ext>
            </a:extLst>
          </p:cNvPr>
          <p:cNvSpPr/>
          <p:nvPr/>
        </p:nvSpPr>
        <p:spPr>
          <a:xfrm>
            <a:off x="4136115" y="2901057"/>
            <a:ext cx="1477285" cy="3867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Roboto Slab" panose="020B0604020202020204"/>
              </a:rPr>
              <a:t>Gini = 0.343</a:t>
            </a:r>
            <a:endParaRPr lang="en-ID" sz="1800">
              <a:solidFill>
                <a:schemeClr val="tx1"/>
              </a:solidFill>
              <a:latin typeface="Roboto Slab" panose="020B0604020202020204"/>
            </a:endParaRP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C86E677-3B84-45F2-8E7C-E83DFD7B7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03549"/>
              </p:ext>
            </p:extLst>
          </p:nvPr>
        </p:nvGraphicFramePr>
        <p:xfrm>
          <a:off x="5901073" y="2177563"/>
          <a:ext cx="4260252" cy="1849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6141600" imgH="2666880" progId="PBrush">
                  <p:embed/>
                </p:oleObj>
              </mc:Choice>
              <mc:Fallback>
                <p:oleObj name="Bitmap Image" r:id="rId7" imgW="6141600" imgH="26668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C86E677-3B84-45F2-8E7C-E83DFD7B75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01073" y="2177563"/>
                        <a:ext cx="4260252" cy="1849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E317BA90-301C-462E-B04F-C4EEE2EBCCAB}"/>
              </a:ext>
            </a:extLst>
          </p:cNvPr>
          <p:cNvSpPr/>
          <p:nvPr/>
        </p:nvSpPr>
        <p:spPr>
          <a:xfrm>
            <a:off x="10263991" y="2901056"/>
            <a:ext cx="1477285" cy="3867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Roboto Slab" panose="020B0604020202020204"/>
              </a:rPr>
              <a:t>Gini = 0.405</a:t>
            </a:r>
            <a:endParaRPr lang="en-ID" sz="1800">
              <a:solidFill>
                <a:schemeClr val="tx1"/>
              </a:solidFill>
              <a:latin typeface="Roboto Slab" panose="020B060402020202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9585B7-5D82-45EE-A64C-884869B8A830}"/>
              </a:ext>
            </a:extLst>
          </p:cNvPr>
          <p:cNvSpPr/>
          <p:nvPr/>
        </p:nvSpPr>
        <p:spPr>
          <a:xfrm>
            <a:off x="6690006" y="5218417"/>
            <a:ext cx="1477285" cy="3867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Roboto Slab" panose="020B0604020202020204"/>
              </a:rPr>
              <a:t>Gini = 0.214</a:t>
            </a:r>
            <a:endParaRPr lang="en-ID" sz="1800">
              <a:solidFill>
                <a:schemeClr val="tx1"/>
              </a:solidFill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4896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04C7D6-55FC-4F65-9F48-6883FDA419FC}"/>
              </a:ext>
            </a:extLst>
          </p:cNvPr>
          <p:cNvGrpSpPr/>
          <p:nvPr/>
        </p:nvGrpSpPr>
        <p:grpSpPr>
          <a:xfrm>
            <a:off x="5608320" y="2179321"/>
            <a:ext cx="5191761" cy="4383617"/>
            <a:chOff x="4449887" y="647633"/>
            <a:chExt cx="4441897" cy="35190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586B94-2A73-403E-97CA-97BA86BB6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9887" y="647633"/>
              <a:ext cx="4441897" cy="351908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882F45-1739-4A6D-86D5-D7FB20F5A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9244" y="1127731"/>
              <a:ext cx="1737511" cy="662997"/>
            </a:xfrm>
            <a:prstGeom prst="rect">
              <a:avLst/>
            </a:prstGeom>
          </p:spPr>
        </p:pic>
      </p:grp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341892E6-C5BC-4D85-A488-0A8FF74BD0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882426"/>
              </p:ext>
            </p:extLst>
          </p:nvPr>
        </p:nvGraphicFramePr>
        <p:xfrm>
          <a:off x="1601471" y="2179321"/>
          <a:ext cx="3757083" cy="4383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503600" imgH="5265360" progId="PBrush">
                  <p:embed/>
                </p:oleObj>
              </mc:Choice>
              <mc:Fallback>
                <p:oleObj name="Bitmap Image" r:id="rId5" imgW="4503600" imgH="52653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341892E6-C5BC-4D85-A488-0A8FF74BD0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471" y="2179321"/>
                        <a:ext cx="3757083" cy="4383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452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Gini Impurity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BCC8997-10A8-452F-8555-E5AA2BAFAC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441358"/>
              </p:ext>
            </p:extLst>
          </p:nvPr>
        </p:nvGraphicFramePr>
        <p:xfrm>
          <a:off x="6456561" y="2188841"/>
          <a:ext cx="3930833" cy="2166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621840" imgH="3650040" progId="PBrush">
                  <p:embed/>
                </p:oleObj>
              </mc:Choice>
              <mc:Fallback>
                <p:oleObj name="Bitmap Image" r:id="rId3" imgW="6621840" imgH="365004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BCC8997-10A8-452F-8555-E5AA2BAFAC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6561" y="2188841"/>
                        <a:ext cx="3930833" cy="2166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51D9461A-FAD2-4AB2-B5E8-36686217F183}"/>
              </a:ext>
            </a:extLst>
          </p:cNvPr>
          <p:cNvSpPr/>
          <p:nvPr/>
        </p:nvSpPr>
        <p:spPr>
          <a:xfrm rot="7309980">
            <a:off x="6570000" y="4296115"/>
            <a:ext cx="691134" cy="2605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76447B-7867-458C-9FB2-7D105145F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1684" y="4745793"/>
            <a:ext cx="3101447" cy="1322228"/>
          </a:xfrm>
          <a:prstGeom prst="rect">
            <a:avLst/>
          </a:prstGeom>
        </p:spPr>
      </p:pic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197CFC5-65E9-4405-ABDB-55E2B7F719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592218"/>
              </p:ext>
            </p:extLst>
          </p:nvPr>
        </p:nvGraphicFramePr>
        <p:xfrm>
          <a:off x="1622638" y="2163657"/>
          <a:ext cx="3754967" cy="4383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503600" imgH="5265360" progId="PBrush">
                  <p:embed/>
                </p:oleObj>
              </mc:Choice>
              <mc:Fallback>
                <p:oleObj name="Bitmap Image" r:id="rId6" imgW="4503600" imgH="526536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197CFC5-65E9-4405-ABDB-55E2B7F719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22638" y="2163657"/>
                        <a:ext cx="3754967" cy="4383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F7A1A48-C3DC-4731-B61E-BE220C56F02F}"/>
              </a:ext>
            </a:extLst>
          </p:cNvPr>
          <p:cNvSpPr/>
          <p:nvPr/>
        </p:nvSpPr>
        <p:spPr>
          <a:xfrm>
            <a:off x="2541287" y="3080308"/>
            <a:ext cx="2836318" cy="490932"/>
          </a:xfrm>
          <a:prstGeom prst="roundRect">
            <a:avLst>
              <a:gd name="adj" fmla="val 63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D48AEE0-859F-4BFA-9D9F-5867D912B5A2}"/>
              </a:ext>
            </a:extLst>
          </p:cNvPr>
          <p:cNvSpPr/>
          <p:nvPr/>
        </p:nvSpPr>
        <p:spPr>
          <a:xfrm>
            <a:off x="2541286" y="4053931"/>
            <a:ext cx="2824683" cy="1483270"/>
          </a:xfrm>
          <a:prstGeom prst="roundRect">
            <a:avLst>
              <a:gd name="adj" fmla="val 19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2A53506-AD4E-4853-B37D-B1E4E6952C64}"/>
              </a:ext>
            </a:extLst>
          </p:cNvPr>
          <p:cNvSpPr/>
          <p:nvPr/>
        </p:nvSpPr>
        <p:spPr>
          <a:xfrm rot="14290020" flipH="1">
            <a:off x="7816835" y="4302980"/>
            <a:ext cx="691134" cy="2605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</p:spTree>
    <p:extLst>
      <p:ext uri="{BB962C8B-B14F-4D97-AF65-F5344CB8AC3E}">
        <p14:creationId xmlns:p14="http://schemas.microsoft.com/office/powerpoint/2010/main" val="326601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Điều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kiện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dừng</a:t>
            </a:r>
            <a:endParaRPr lang="en-US" sz="2667" b="1" dirty="0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64DC6-861F-91DF-5F77-01CCE5D16429}"/>
              </a:ext>
            </a:extLst>
          </p:cNvPr>
          <p:cNvSpPr txBox="1"/>
          <p:nvPr/>
        </p:nvSpPr>
        <p:spPr>
          <a:xfrm>
            <a:off x="815856" y="2386667"/>
            <a:ext cx="101340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Nếu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node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đó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có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số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phần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tử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nhỏ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hơn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một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ngưỡng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nào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đó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D" sz="20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Nếu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khoảng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cách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từ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node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đó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đến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root node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đạt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tới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một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giá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trị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nào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đó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D" sz="20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Nếu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tổng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số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leaf node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vượt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quá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một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ngưỡng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nào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đó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D" sz="20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Nếu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việc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phân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chia node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đó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không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làm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giảm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Entropy (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hoặc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Impurity)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quá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0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nhiều</a:t>
            </a:r>
            <a:r>
              <a:rPr lang="en-ID" sz="20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D" sz="20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84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5171D45-6073-4E78-A768-35345D8DFF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28044"/>
              </p:ext>
            </p:extLst>
          </p:nvPr>
        </p:nvGraphicFramePr>
        <p:xfrm>
          <a:off x="2013374" y="1522469"/>
          <a:ext cx="6527041" cy="3639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530400" imgH="3642480" progId="PBrush">
                  <p:embed/>
                </p:oleObj>
              </mc:Choice>
              <mc:Fallback>
                <p:oleObj name="Bitmap Image" r:id="rId3" imgW="6530400" imgH="36424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5171D45-6073-4E78-A768-35345D8DF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3374" y="1522469"/>
                        <a:ext cx="6527041" cy="3639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AFA79A6-1001-4ADE-AFFC-4BEE968862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971373"/>
              </p:ext>
            </p:extLst>
          </p:nvPr>
        </p:nvGraphicFramePr>
        <p:xfrm>
          <a:off x="4668287" y="5162000"/>
          <a:ext cx="2392979" cy="1230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461320" imgH="1265040" progId="PBrush">
                  <p:embed/>
                </p:oleObj>
              </mc:Choice>
              <mc:Fallback>
                <p:oleObj name="Bitmap Image" r:id="rId5" imgW="2461320" imgH="126504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AFA79A6-1001-4ADE-AFFC-4BEE968862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8287" y="5162000"/>
                        <a:ext cx="2392979" cy="1230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D269C62-75A8-499E-BF6C-812C9119B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79663"/>
              </p:ext>
            </p:extLst>
          </p:nvPr>
        </p:nvGraphicFramePr>
        <p:xfrm>
          <a:off x="2013374" y="5162000"/>
          <a:ext cx="2353001" cy="1230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2491920" imgH="1303200" progId="PBrush">
                  <p:embed/>
                </p:oleObj>
              </mc:Choice>
              <mc:Fallback>
                <p:oleObj name="Bitmap Image" r:id="rId7" imgW="2491920" imgH="1303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D269C62-75A8-499E-BF6C-812C9119B0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3374" y="5162000"/>
                        <a:ext cx="2353001" cy="1230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9D0635D-4C31-4DBE-A17B-2B369CD46B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019474"/>
              </p:ext>
            </p:extLst>
          </p:nvPr>
        </p:nvGraphicFramePr>
        <p:xfrm>
          <a:off x="7548030" y="4052265"/>
          <a:ext cx="1984769" cy="1037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2491920" imgH="1303200" progId="PBrush">
                  <p:embed/>
                </p:oleObj>
              </mc:Choice>
              <mc:Fallback>
                <p:oleObj name="Bitmap Image" r:id="rId9" imgW="2491920" imgH="130320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F9D0635D-4C31-4DBE-A17B-2B369CD46B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030" y="4052265"/>
                        <a:ext cx="1984769" cy="1037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ubtitle 2">
            <a:extLst>
              <a:ext uri="{FF2B5EF4-FFF2-40B4-BE49-F238E27FC236}">
                <a16:creationId xmlns:a16="http://schemas.microsoft.com/office/drawing/2014/main" id="{F18BF8A5-BE5C-41AB-99F0-5C7EF3E2A9AD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Điều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kiện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dừng</a:t>
            </a:r>
            <a:endParaRPr lang="en-US" sz="2667" b="1" dirty="0">
              <a:solidFill>
                <a:schemeClr val="bg2"/>
              </a:solidFill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97567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Ưu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điểm</a:t>
            </a:r>
            <a:endParaRPr lang="en-US" sz="2667" b="1" dirty="0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77D3B-66B9-1633-4B87-87A9325EACA1}"/>
              </a:ext>
            </a:extLst>
          </p:cNvPr>
          <p:cNvSpPr txBox="1"/>
          <p:nvPr/>
        </p:nvSpPr>
        <p:spPr>
          <a:xfrm>
            <a:off x="1094332" y="2196571"/>
            <a:ext cx="10507733" cy="3271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ct val="130000"/>
              <a:buFont typeface="Wingdings" panose="05000000000000000000" pitchFamily="2" charset="2"/>
              <a:buChar char="Ø"/>
            </a:pPr>
            <a:r>
              <a:rPr lang="vi-VN" sz="2000" dirty="0">
                <a:latin typeface="Roboto Slab" panose="020B0604020202020204"/>
                <a:cs typeface="Calibri"/>
                <a:sym typeface="Calibri"/>
              </a:rPr>
              <a:t>Cây quyết định dễ hiểu. </a:t>
            </a:r>
            <a:endParaRPr lang="en-US" sz="2000" dirty="0">
              <a:latin typeface="Roboto Slab" panose="020B0604020202020204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buSzPct val="130000"/>
              <a:buFont typeface="Wingdings" panose="05000000000000000000" pitchFamily="2" charset="2"/>
              <a:buChar char="Ø"/>
            </a:pPr>
            <a:r>
              <a:rPr lang="vi-VN" sz="2000" dirty="0">
                <a:latin typeface="Roboto Slab" panose="020B0604020202020204"/>
                <a:cs typeface="Calibri"/>
                <a:sym typeface="Calibri"/>
              </a:rPr>
              <a:t>Việc chuẩn bị dữ liệu cho một cây quyết định là cơ bản hoặc không cần thiết. </a:t>
            </a:r>
            <a:endParaRPr lang="en-US" sz="2000" dirty="0">
              <a:latin typeface="Roboto Slab" panose="020B0604020202020204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buSzPct val="130000"/>
              <a:buFont typeface="Wingdings" panose="05000000000000000000" pitchFamily="2" charset="2"/>
              <a:buChar char="Ø"/>
            </a:pPr>
            <a:r>
              <a:rPr lang="vi-VN" sz="2000" dirty="0">
                <a:latin typeface="Roboto Slab" panose="020B0604020202020204"/>
                <a:cs typeface="Calibri"/>
                <a:sym typeface="Calibri"/>
              </a:rPr>
              <a:t>Cây quyết định có thể xử lý cả dữ liệu có giá trị bằng số và dữ liệu có giá trị là tên thể loại..</a:t>
            </a:r>
          </a:p>
          <a:p>
            <a:pPr marL="457200" indent="-457200">
              <a:lnSpc>
                <a:spcPct val="150000"/>
              </a:lnSpc>
              <a:buSzPct val="130000"/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Roboto Slab" panose="020B0604020202020204"/>
                <a:cs typeface="Calibri"/>
                <a:sym typeface="Calibri"/>
              </a:rPr>
              <a:t>Có</a:t>
            </a:r>
            <a:r>
              <a:rPr lang="en-US" sz="2000" dirty="0">
                <a:latin typeface="Roboto Slab" panose="020B0604020202020204"/>
                <a:cs typeface="Calibri"/>
                <a:sym typeface="Calibri"/>
              </a:rPr>
              <a:t> t</a:t>
            </a:r>
            <a:r>
              <a:rPr lang="vi-VN" sz="2000" dirty="0">
                <a:latin typeface="Roboto Slab" panose="020B0604020202020204"/>
                <a:cs typeface="Calibri"/>
                <a:sym typeface="Calibri"/>
              </a:rPr>
              <a:t>hể quan sát một tình huống cho trước</a:t>
            </a:r>
          </a:p>
          <a:p>
            <a:pPr marL="457200" indent="-457200">
              <a:lnSpc>
                <a:spcPct val="150000"/>
              </a:lnSpc>
              <a:buSzPct val="130000"/>
              <a:buFont typeface="Wingdings" panose="05000000000000000000" pitchFamily="2" charset="2"/>
              <a:buChar char="Ø"/>
            </a:pPr>
            <a:r>
              <a:rPr lang="vi-VN" sz="2000" dirty="0">
                <a:latin typeface="Roboto Slab" panose="020B0604020202020204"/>
                <a:cs typeface="Calibri"/>
                <a:sym typeface="Calibri"/>
              </a:rPr>
              <a:t>Có thể thẩm định một mô hình bằng các kiểm tra thống kê. </a:t>
            </a:r>
            <a:endParaRPr lang="en-US" sz="2000" dirty="0">
              <a:latin typeface="Roboto Slab" panose="020B0604020202020204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buSzPct val="130000"/>
              <a:buFont typeface="Wingdings" panose="05000000000000000000" pitchFamily="2" charset="2"/>
              <a:buChar char="Ø"/>
            </a:pPr>
            <a:r>
              <a:rPr lang="vi-VN" sz="2000" dirty="0">
                <a:latin typeface="Roboto Slab" panose="020B0604020202020204"/>
                <a:cs typeface="Calibri"/>
                <a:sym typeface="Calibri"/>
              </a:rPr>
              <a:t>Cây quyết định có thể xử lý tốt một lượng dữ liệu lớn trong thời gian ngắn. </a:t>
            </a:r>
          </a:p>
        </p:txBody>
      </p:sp>
    </p:spTree>
    <p:extLst>
      <p:ext uri="{BB962C8B-B14F-4D97-AF65-F5344CB8AC3E}">
        <p14:creationId xmlns:p14="http://schemas.microsoft.com/office/powerpoint/2010/main" val="260388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Nhược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điểm</a:t>
            </a:r>
            <a:endParaRPr lang="en-US" sz="2667" b="1" dirty="0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77D3B-66B9-1633-4B87-87A9325EACA1}"/>
              </a:ext>
            </a:extLst>
          </p:cNvPr>
          <p:cNvSpPr txBox="1"/>
          <p:nvPr/>
        </p:nvSpPr>
        <p:spPr>
          <a:xfrm>
            <a:off x="1094332" y="2196571"/>
            <a:ext cx="10507733" cy="96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ct val="130000"/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Roboto Slab" panose="020B0604020202020204"/>
                <a:cs typeface="Calibri"/>
                <a:sym typeface="Calibri"/>
              </a:rPr>
              <a:t>Một</a:t>
            </a:r>
            <a:r>
              <a:rPr lang="en-US" sz="20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vi-VN" sz="2000" dirty="0">
                <a:latin typeface="Roboto Slab" panose="020B0604020202020204"/>
                <a:cs typeface="Calibri"/>
                <a:sym typeface="Calibri"/>
              </a:rPr>
              <a:t>thay đổi nhỏ trong bộ dữ liệu</a:t>
            </a:r>
            <a:r>
              <a:rPr lang="en-US" sz="20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vi-VN" sz="2000" dirty="0">
                <a:latin typeface="Roboto Slab" panose="020B0604020202020204"/>
                <a:cs typeface="Calibri"/>
                <a:sym typeface="Calibri"/>
              </a:rPr>
              <a:t>có thể thay đổi cấu trúc mô hình cây</a:t>
            </a:r>
            <a:r>
              <a:rPr lang="en-US" sz="2000" dirty="0">
                <a:latin typeface="Roboto Slab" panose="020B0604020202020204"/>
                <a:cs typeface="Calibri"/>
                <a:sym typeface="Calibri"/>
              </a:rPr>
              <a:t>.</a:t>
            </a:r>
            <a:endParaRPr lang="vi-VN" sz="2000" dirty="0">
              <a:latin typeface="Roboto Slab" panose="020B0604020202020204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buSzPct val="130000"/>
              <a:buFont typeface="Wingdings" panose="05000000000000000000" pitchFamily="2" charset="2"/>
              <a:buChar char="Ø"/>
            </a:pPr>
            <a:r>
              <a:rPr lang="vi-VN" sz="2000" dirty="0">
                <a:latin typeface="Roboto Slab" panose="020B0604020202020204"/>
                <a:cs typeface="Calibri"/>
                <a:sym typeface="Calibri"/>
              </a:rPr>
              <a:t>Cây quyết định thường gặp vấn đề overfitting</a:t>
            </a:r>
          </a:p>
        </p:txBody>
      </p:sp>
    </p:spTree>
    <p:extLst>
      <p:ext uri="{BB962C8B-B14F-4D97-AF65-F5344CB8AC3E}">
        <p14:creationId xmlns:p14="http://schemas.microsoft.com/office/powerpoint/2010/main" val="179220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CEF8946-6759-4E4D-BEBB-FF26B262DB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107454"/>
              </p:ext>
            </p:extLst>
          </p:nvPr>
        </p:nvGraphicFramePr>
        <p:xfrm>
          <a:off x="1986492" y="1576654"/>
          <a:ext cx="8219016" cy="4379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164640" imgH="3284280" progId="PBrush">
                  <p:embed/>
                </p:oleObj>
              </mc:Choice>
              <mc:Fallback>
                <p:oleObj name="Bitmap Image" r:id="rId3" imgW="6164640" imgH="328428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CEF8946-6759-4E4D-BEBB-FF26B262D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6492" y="1576654"/>
                        <a:ext cx="8219016" cy="4379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Over Fitting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F1D4BD-6BC5-4FC1-9543-9F0E9DEF75FC}"/>
              </a:ext>
            </a:extLst>
          </p:cNvPr>
          <p:cNvSpPr/>
          <p:nvPr/>
        </p:nvSpPr>
        <p:spPr>
          <a:xfrm>
            <a:off x="1986492" y="3766345"/>
            <a:ext cx="3423708" cy="1816575"/>
          </a:xfrm>
          <a:prstGeom prst="roundRect">
            <a:avLst>
              <a:gd name="adj" fmla="val 1044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67"/>
          </a:p>
        </p:txBody>
      </p:sp>
    </p:spTree>
    <p:extLst>
      <p:ext uri="{BB962C8B-B14F-4D97-AF65-F5344CB8AC3E}">
        <p14:creationId xmlns:p14="http://schemas.microsoft.com/office/powerpoint/2010/main" val="338993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42506-F0D0-4589-B174-4933003596B9}"/>
              </a:ext>
            </a:extLst>
          </p:cNvPr>
          <p:cNvSpPr txBox="1"/>
          <p:nvPr/>
        </p:nvSpPr>
        <p:spPr>
          <a:xfrm>
            <a:off x="1206529" y="2306128"/>
            <a:ext cx="10625720" cy="2245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Cắt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tỉa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cây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(Pruning):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Cắt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các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nút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không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quan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trọng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.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Loại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bỏ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các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nhánh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có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tầm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quan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trọng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thấp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.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Tiêu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biểu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</a:t>
            </a:r>
            <a:r>
              <a:rPr lang="en-US" sz="2400" dirty="0" err="1">
                <a:latin typeface="Roboto Slab" panose="020B0604020202020204"/>
                <a:cs typeface="Calibri"/>
                <a:sym typeface="Calibri"/>
              </a:rPr>
              <a:t>là</a:t>
            </a: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 Pre-pruning và Post-pruning</a:t>
            </a:r>
          </a:p>
          <a:p>
            <a:pPr marL="342900" indent="-3429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Limit require sample</a:t>
            </a:r>
            <a:endParaRPr lang="en-ID" sz="2400" dirty="0">
              <a:latin typeface="Roboto Slab" panose="020B0604020202020204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37B4A1F-0C33-805D-C567-9004E884A5DF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Over Fitting</a:t>
            </a:r>
          </a:p>
        </p:txBody>
      </p:sp>
    </p:spTree>
    <p:extLst>
      <p:ext uri="{BB962C8B-B14F-4D97-AF65-F5344CB8AC3E}">
        <p14:creationId xmlns:p14="http://schemas.microsoft.com/office/powerpoint/2010/main" val="346518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667" b="1" dirty="0">
                <a:solidFill>
                  <a:schemeClr val="bg2"/>
                </a:solidFill>
                <a:latin typeface="Roboto Slab" panose="020B0604020202020204"/>
              </a:rPr>
              <a:t>Một số thuật toán khác</a:t>
            </a:r>
            <a:endParaRPr lang="en-US" sz="2667" b="1" dirty="0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42506-F0D0-4589-B174-4933003596B9}"/>
              </a:ext>
            </a:extLst>
          </p:cNvPr>
          <p:cNvSpPr txBox="1"/>
          <p:nvPr/>
        </p:nvSpPr>
        <p:spPr>
          <a:xfrm>
            <a:off x="1094332" y="2073756"/>
            <a:ext cx="9789978" cy="335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400" dirty="0">
                <a:latin typeface="Roboto Slab" panose="020B0604020202020204"/>
                <a:cs typeface="Calibri"/>
                <a:sym typeface="Calibri"/>
              </a:rPr>
              <a:t>ID3, C4.5</a:t>
            </a:r>
          </a:p>
          <a:p>
            <a:pPr marL="342900" indent="-3429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2400" dirty="0">
                <a:latin typeface="Roboto Slab" panose="020B0604020202020204"/>
                <a:cs typeface="Calibri"/>
                <a:sym typeface="Calibri"/>
              </a:rPr>
              <a:t>Thuật toán CHAID: sử dụng thống kê chi-square để xác định các phân tách tối ưu</a:t>
            </a:r>
            <a:endParaRPr lang="en-US" sz="2400" dirty="0">
              <a:latin typeface="Roboto Slab" panose="020B0604020202020204"/>
              <a:cs typeface="Calibri"/>
              <a:sym typeface="Calibri"/>
            </a:endParaRPr>
          </a:p>
          <a:p>
            <a:pPr marL="342900" indent="-3429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2400" dirty="0">
                <a:latin typeface="Roboto Slab" panose="020B0604020202020204"/>
                <a:cs typeface="Calibri"/>
                <a:sym typeface="Calibri"/>
              </a:rPr>
              <a:t>Thuật toán C&amp;R: sử dụng phân vùng đệ quy để chia cây. </a:t>
            </a:r>
            <a:endParaRPr lang="en-US" sz="2400" dirty="0">
              <a:latin typeface="Roboto Slab" panose="020B0604020202020204"/>
              <a:cs typeface="Calibri"/>
              <a:sym typeface="Calibri"/>
            </a:endParaRPr>
          </a:p>
          <a:p>
            <a:pPr marL="342900" indent="-3429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2400" dirty="0">
                <a:latin typeface="Roboto Slab" panose="020B0604020202020204"/>
                <a:cs typeface="Calibri"/>
                <a:sym typeface="Calibri"/>
              </a:rPr>
              <a:t>MARS</a:t>
            </a:r>
          </a:p>
          <a:p>
            <a:pPr marL="342900" indent="-34290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2400" dirty="0">
                <a:latin typeface="Roboto Slab" panose="020B0604020202020204"/>
                <a:cs typeface="Calibri"/>
                <a:sym typeface="Calibri"/>
              </a:rPr>
              <a:t>Conditional Inference Trees</a:t>
            </a:r>
          </a:p>
        </p:txBody>
      </p:sp>
    </p:spTree>
    <p:extLst>
      <p:ext uri="{BB962C8B-B14F-4D97-AF65-F5344CB8AC3E}">
        <p14:creationId xmlns:p14="http://schemas.microsoft.com/office/powerpoint/2010/main" val="399991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96AC8-3BC5-4ED0-A9F9-9D7CF82B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Nội</a:t>
            </a:r>
            <a:r>
              <a:rPr lang="en-US">
                <a:latin typeface="Roboto Slab" pitchFamily="2" charset="0"/>
                <a:ea typeface="Roboto Slab" pitchFamily="2" charset="0"/>
                <a:cs typeface="Roboto Slab" pitchFamily="2" charset="0"/>
              </a:rPr>
              <a:t> dung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41D7230-C193-A9E4-D627-84F816B1D5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8CE9CD-AAE7-4D54-94CB-9C553939941F}"/>
              </a:ext>
            </a:extLst>
          </p:cNvPr>
          <p:cNvCxnSpPr>
            <a:cxnSpLocks/>
          </p:cNvCxnSpPr>
          <p:nvPr/>
        </p:nvCxnSpPr>
        <p:spPr>
          <a:xfrm>
            <a:off x="1267296" y="2370688"/>
            <a:ext cx="0" cy="2830465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DD13EA8-2358-4985-AC4D-1DFA140DBB1D}"/>
              </a:ext>
            </a:extLst>
          </p:cNvPr>
          <p:cNvGrpSpPr/>
          <p:nvPr/>
        </p:nvGrpSpPr>
        <p:grpSpPr>
          <a:xfrm>
            <a:off x="852425" y="1833891"/>
            <a:ext cx="910227" cy="847120"/>
            <a:chOff x="437470" y="3940470"/>
            <a:chExt cx="821100" cy="821100"/>
          </a:xfrm>
        </p:grpSpPr>
        <p:sp>
          <p:nvSpPr>
            <p:cNvPr id="8" name="Google Shape;586;p61">
              <a:extLst>
                <a:ext uri="{FF2B5EF4-FFF2-40B4-BE49-F238E27FC236}">
                  <a16:creationId xmlns:a16="http://schemas.microsoft.com/office/drawing/2014/main" id="{409B0837-1C5C-42F3-B86E-6388CBD90C9F}"/>
                </a:ext>
              </a:extLst>
            </p:cNvPr>
            <p:cNvSpPr/>
            <p:nvPr/>
          </p:nvSpPr>
          <p:spPr>
            <a:xfrm>
              <a:off x="437470" y="3940470"/>
              <a:ext cx="821100" cy="821100"/>
            </a:xfrm>
            <a:prstGeom prst="round1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590;p61">
              <a:extLst>
                <a:ext uri="{FF2B5EF4-FFF2-40B4-BE49-F238E27FC236}">
                  <a16:creationId xmlns:a16="http://schemas.microsoft.com/office/drawing/2014/main" id="{DF658FB1-CD80-4268-888F-28C85C7892B1}"/>
                </a:ext>
              </a:extLst>
            </p:cNvPr>
            <p:cNvSpPr txBox="1">
              <a:spLocks/>
            </p:cNvSpPr>
            <p:nvPr/>
          </p:nvSpPr>
          <p:spPr>
            <a:xfrm>
              <a:off x="437470" y="4050881"/>
              <a:ext cx="8211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algn="ctr"/>
              <a:r>
                <a:rPr lang="en" sz="3200" b="1" dirty="0">
                  <a:solidFill>
                    <a:schemeClr val="bg1"/>
                  </a:solidFill>
                  <a:latin typeface="Roboto Slab" panose="020B0604020202020204" pitchFamily="2" charset="0"/>
                  <a:ea typeface="Roboto Slab" panose="020B0604020202020204" pitchFamily="2" charset="0"/>
                  <a:cs typeface="Roboto Slab" panose="020B0604020202020204" pitchFamily="2" charset="0"/>
                </a:rPr>
                <a:t>1.1</a:t>
              </a:r>
            </a:p>
          </p:txBody>
        </p:sp>
      </p:grpSp>
      <p:sp>
        <p:nvSpPr>
          <p:cNvPr id="19" name="Google Shape;618;p28">
            <a:extLst>
              <a:ext uri="{FF2B5EF4-FFF2-40B4-BE49-F238E27FC236}">
                <a16:creationId xmlns:a16="http://schemas.microsoft.com/office/drawing/2014/main" id="{E057DCC3-98EB-4512-B431-9EA6D98285D5}"/>
              </a:ext>
            </a:extLst>
          </p:cNvPr>
          <p:cNvSpPr txBox="1">
            <a:spLocks/>
          </p:cNvSpPr>
          <p:nvPr/>
        </p:nvSpPr>
        <p:spPr>
          <a:xfrm>
            <a:off x="1791038" y="1947127"/>
            <a:ext cx="5821173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255" indent="0" algn="just">
              <a:spcBef>
                <a:spcPts val="0"/>
              </a:spcBef>
              <a:buSzPts val="2000"/>
              <a:buNone/>
            </a:pPr>
            <a:r>
              <a:rPr lang="en-US" sz="2400" b="1" dirty="0" err="1">
                <a:latin typeface="Roboto Slab"/>
                <a:ea typeface="Roboto Slab"/>
                <a:cs typeface="Roboto Slab"/>
                <a:sym typeface="Roboto Condensed"/>
              </a:rPr>
              <a:t>Thuật</a:t>
            </a:r>
            <a:r>
              <a:rPr lang="en-US" sz="2400" b="1" dirty="0">
                <a:latin typeface="Roboto Slab"/>
                <a:ea typeface="Roboto Slab"/>
                <a:cs typeface="Roboto Slab"/>
                <a:sym typeface="Roboto Condensed"/>
              </a:rPr>
              <a:t> </a:t>
            </a:r>
            <a:r>
              <a:rPr lang="en-US" sz="2400" b="1" dirty="0" err="1">
                <a:latin typeface="Roboto Slab"/>
                <a:ea typeface="Roboto Slab"/>
                <a:cs typeface="Roboto Slab"/>
                <a:sym typeface="Roboto Condensed"/>
              </a:rPr>
              <a:t>toán</a:t>
            </a:r>
            <a:r>
              <a:rPr lang="en-US" sz="2400" b="1" dirty="0">
                <a:latin typeface="Roboto Slab"/>
                <a:ea typeface="Roboto Slab"/>
                <a:cs typeface="Roboto Slab"/>
                <a:sym typeface="Roboto Condensed"/>
              </a:rPr>
              <a:t> Decision Tree</a:t>
            </a:r>
            <a:endParaRPr lang="vi-V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A77CAF-F3AE-41A0-AD20-8ABBD78B4D86}"/>
              </a:ext>
            </a:extLst>
          </p:cNvPr>
          <p:cNvSpPr/>
          <p:nvPr/>
        </p:nvSpPr>
        <p:spPr>
          <a:xfrm>
            <a:off x="1762651" y="2981271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994AF-33A6-4EB2-B079-DF9CBD606076}"/>
              </a:ext>
            </a:extLst>
          </p:cNvPr>
          <p:cNvCxnSpPr>
            <a:cxnSpLocks/>
          </p:cNvCxnSpPr>
          <p:nvPr/>
        </p:nvCxnSpPr>
        <p:spPr>
          <a:xfrm>
            <a:off x="1307541" y="3041036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618;p28">
            <a:extLst>
              <a:ext uri="{FF2B5EF4-FFF2-40B4-BE49-F238E27FC236}">
                <a16:creationId xmlns:a16="http://schemas.microsoft.com/office/drawing/2014/main" id="{3E4F2558-0D09-4513-9235-E1992F41AF6A}"/>
              </a:ext>
            </a:extLst>
          </p:cNvPr>
          <p:cNvSpPr txBox="1">
            <a:spLocks/>
          </p:cNvSpPr>
          <p:nvPr/>
        </p:nvSpPr>
        <p:spPr>
          <a:xfrm>
            <a:off x="1938719" y="2606381"/>
            <a:ext cx="5821173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133" i="1" dirty="0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1. </a:t>
            </a:r>
            <a:r>
              <a:rPr lang="en-US" sz="2133" i="1" dirty="0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Tổng</a:t>
            </a:r>
            <a:r>
              <a:rPr lang="en-US" sz="2133" i="1" dirty="0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133" i="1" dirty="0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quan</a:t>
            </a:r>
            <a:endParaRPr lang="en-US" sz="2133" i="1" dirty="0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  <p:sp>
        <p:nvSpPr>
          <p:cNvPr id="29" name="Google Shape;618;p28">
            <a:extLst>
              <a:ext uri="{FF2B5EF4-FFF2-40B4-BE49-F238E27FC236}">
                <a16:creationId xmlns:a16="http://schemas.microsoft.com/office/drawing/2014/main" id="{A4812B00-CF69-4A47-B1B2-DE4D1A858EB9}"/>
              </a:ext>
            </a:extLst>
          </p:cNvPr>
          <p:cNvSpPr txBox="1">
            <a:spLocks/>
          </p:cNvSpPr>
          <p:nvPr/>
        </p:nvSpPr>
        <p:spPr>
          <a:xfrm>
            <a:off x="1961152" y="3316548"/>
            <a:ext cx="8593080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000" i="1" dirty="0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2. </a:t>
            </a:r>
            <a:r>
              <a:rPr lang="vi-VN" sz="2000" i="1" dirty="0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Ý tưởng và cách hoạt động</a:t>
            </a:r>
            <a:endParaRPr lang="en-US" sz="2000" i="1" dirty="0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5B8D98-1F05-4322-9DE4-2FF2760F2D98}"/>
              </a:ext>
            </a:extLst>
          </p:cNvPr>
          <p:cNvSpPr/>
          <p:nvPr/>
        </p:nvSpPr>
        <p:spPr>
          <a:xfrm>
            <a:off x="1762651" y="2978756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0A7B0E-7146-4B86-B9CF-31B1EE63EBEB}"/>
              </a:ext>
            </a:extLst>
          </p:cNvPr>
          <p:cNvCxnSpPr>
            <a:cxnSpLocks/>
          </p:cNvCxnSpPr>
          <p:nvPr/>
        </p:nvCxnSpPr>
        <p:spPr>
          <a:xfrm>
            <a:off x="1307541" y="3038521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C4C7529-4B02-48BE-AB1A-FF432A83029A}"/>
              </a:ext>
            </a:extLst>
          </p:cNvPr>
          <p:cNvSpPr/>
          <p:nvPr/>
        </p:nvSpPr>
        <p:spPr>
          <a:xfrm>
            <a:off x="1781987" y="3702343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9CC066-D2BC-45D5-8440-DF2AC77BD727}"/>
              </a:ext>
            </a:extLst>
          </p:cNvPr>
          <p:cNvCxnSpPr>
            <a:cxnSpLocks/>
          </p:cNvCxnSpPr>
          <p:nvPr/>
        </p:nvCxnSpPr>
        <p:spPr>
          <a:xfrm>
            <a:off x="1299655" y="3763364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A47F3D9-C117-48E3-AA2A-8FE860605D78}"/>
              </a:ext>
            </a:extLst>
          </p:cNvPr>
          <p:cNvCxnSpPr>
            <a:cxnSpLocks/>
          </p:cNvCxnSpPr>
          <p:nvPr/>
        </p:nvCxnSpPr>
        <p:spPr>
          <a:xfrm>
            <a:off x="1299655" y="4385814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24868AE-E331-4492-B6AC-B58E26605ADA}"/>
              </a:ext>
            </a:extLst>
          </p:cNvPr>
          <p:cNvCxnSpPr>
            <a:cxnSpLocks/>
          </p:cNvCxnSpPr>
          <p:nvPr/>
        </p:nvCxnSpPr>
        <p:spPr>
          <a:xfrm>
            <a:off x="1307541" y="5089764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FAD619C-52B3-3D2D-2491-98029577DA80}"/>
              </a:ext>
            </a:extLst>
          </p:cNvPr>
          <p:cNvSpPr/>
          <p:nvPr/>
        </p:nvSpPr>
        <p:spPr>
          <a:xfrm>
            <a:off x="1783153" y="4324792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5632B-33C0-7BB1-0478-D192DD4E9474}"/>
              </a:ext>
            </a:extLst>
          </p:cNvPr>
          <p:cNvSpPr/>
          <p:nvPr/>
        </p:nvSpPr>
        <p:spPr>
          <a:xfrm>
            <a:off x="1804787" y="5048379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Google Shape;618;p28">
            <a:extLst>
              <a:ext uri="{FF2B5EF4-FFF2-40B4-BE49-F238E27FC236}">
                <a16:creationId xmlns:a16="http://schemas.microsoft.com/office/drawing/2014/main" id="{DB5A7BA8-ED98-6BA7-83D9-FB7084047444}"/>
              </a:ext>
            </a:extLst>
          </p:cNvPr>
          <p:cNvSpPr txBox="1">
            <a:spLocks/>
          </p:cNvSpPr>
          <p:nvPr/>
        </p:nvSpPr>
        <p:spPr>
          <a:xfrm>
            <a:off x="1938719" y="3979544"/>
            <a:ext cx="8593080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3.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Cách</a:t>
            </a: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hoạt</a:t>
            </a: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động</a:t>
            </a:r>
            <a:endParaRPr lang="en-US" sz="2000" i="1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  <p:sp>
        <p:nvSpPr>
          <p:cNvPr id="10" name="Google Shape;618;p28">
            <a:extLst>
              <a:ext uri="{FF2B5EF4-FFF2-40B4-BE49-F238E27FC236}">
                <a16:creationId xmlns:a16="http://schemas.microsoft.com/office/drawing/2014/main" id="{64224FCB-4171-2CD2-B4E2-B373C3803914}"/>
              </a:ext>
            </a:extLst>
          </p:cNvPr>
          <p:cNvSpPr txBox="1">
            <a:spLocks/>
          </p:cNvSpPr>
          <p:nvPr/>
        </p:nvSpPr>
        <p:spPr>
          <a:xfrm>
            <a:off x="1913080" y="4685969"/>
            <a:ext cx="8593080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4.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Nhận</a:t>
            </a: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xét</a:t>
            </a:r>
            <a:endParaRPr lang="en-US" sz="2000" i="1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4992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0717E16-9495-4547-BFE4-501287B8E3C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799080" y="3283527"/>
            <a:ext cx="9392920" cy="1752187"/>
          </a:xfrm>
        </p:spPr>
        <p:txBody>
          <a:bodyPr/>
          <a:lstStyle/>
          <a:p>
            <a:pPr marL="63500" indent="0">
              <a:buNone/>
            </a:pPr>
            <a:r>
              <a:rPr lang="en-US" sz="9333">
                <a:solidFill>
                  <a:srgbClr val="3C78D8"/>
                </a:solidFill>
                <a:latin typeface="Roboto Slab" panose="020B0604020202020204"/>
              </a:rPr>
              <a:t>1.2 </a:t>
            </a:r>
            <a:r>
              <a:rPr lang="en-US" sz="3733">
                <a:latin typeface="Roboto Slab" panose="020B0604020202020204"/>
              </a:rPr>
              <a:t>Thuật toán Naïve Bayes</a:t>
            </a:r>
            <a:endParaRPr lang="en-US" sz="3733" b="1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73507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96AC8-3BC5-4ED0-A9F9-9D7CF82B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Nội</a:t>
            </a:r>
            <a:r>
              <a:rPr lang="en-US">
                <a:latin typeface="Roboto Slab" pitchFamily="2" charset="0"/>
                <a:ea typeface="Roboto Slab" pitchFamily="2" charset="0"/>
                <a:cs typeface="Roboto Slab" pitchFamily="2" charset="0"/>
              </a:rPr>
              <a:t> dung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41D7230-C193-A9E4-D627-84F816B1D5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8CE9CD-AAE7-4D54-94CB-9C553939941F}"/>
              </a:ext>
            </a:extLst>
          </p:cNvPr>
          <p:cNvCxnSpPr>
            <a:cxnSpLocks/>
          </p:cNvCxnSpPr>
          <p:nvPr/>
        </p:nvCxnSpPr>
        <p:spPr>
          <a:xfrm>
            <a:off x="1267296" y="2370688"/>
            <a:ext cx="0" cy="2830465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DD13EA8-2358-4985-AC4D-1DFA140DBB1D}"/>
              </a:ext>
            </a:extLst>
          </p:cNvPr>
          <p:cNvGrpSpPr/>
          <p:nvPr/>
        </p:nvGrpSpPr>
        <p:grpSpPr>
          <a:xfrm>
            <a:off x="852425" y="1833891"/>
            <a:ext cx="910227" cy="847120"/>
            <a:chOff x="437470" y="3940470"/>
            <a:chExt cx="821100" cy="821100"/>
          </a:xfrm>
        </p:grpSpPr>
        <p:sp>
          <p:nvSpPr>
            <p:cNvPr id="8" name="Google Shape;586;p61">
              <a:extLst>
                <a:ext uri="{FF2B5EF4-FFF2-40B4-BE49-F238E27FC236}">
                  <a16:creationId xmlns:a16="http://schemas.microsoft.com/office/drawing/2014/main" id="{409B0837-1C5C-42F3-B86E-6388CBD90C9F}"/>
                </a:ext>
              </a:extLst>
            </p:cNvPr>
            <p:cNvSpPr/>
            <p:nvPr/>
          </p:nvSpPr>
          <p:spPr>
            <a:xfrm>
              <a:off x="437470" y="3940470"/>
              <a:ext cx="821100" cy="821100"/>
            </a:xfrm>
            <a:prstGeom prst="round1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590;p61">
              <a:extLst>
                <a:ext uri="{FF2B5EF4-FFF2-40B4-BE49-F238E27FC236}">
                  <a16:creationId xmlns:a16="http://schemas.microsoft.com/office/drawing/2014/main" id="{DF658FB1-CD80-4268-888F-28C85C7892B1}"/>
                </a:ext>
              </a:extLst>
            </p:cNvPr>
            <p:cNvSpPr txBox="1">
              <a:spLocks/>
            </p:cNvSpPr>
            <p:nvPr/>
          </p:nvSpPr>
          <p:spPr>
            <a:xfrm>
              <a:off x="437470" y="4050881"/>
              <a:ext cx="8211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algn="ctr"/>
              <a:r>
                <a:rPr lang="en" sz="3200" b="1">
                  <a:solidFill>
                    <a:schemeClr val="bg1"/>
                  </a:solidFill>
                  <a:latin typeface="Roboto Slab" panose="020B0604020202020204" pitchFamily="2" charset="0"/>
                  <a:ea typeface="Roboto Slab" panose="020B0604020202020204" pitchFamily="2" charset="0"/>
                  <a:cs typeface="Roboto Slab" panose="020B0604020202020204" pitchFamily="2" charset="0"/>
                </a:rPr>
                <a:t>1.2</a:t>
              </a:r>
            </a:p>
          </p:txBody>
        </p:sp>
      </p:grpSp>
      <p:sp>
        <p:nvSpPr>
          <p:cNvPr id="19" name="Google Shape;618;p28">
            <a:extLst>
              <a:ext uri="{FF2B5EF4-FFF2-40B4-BE49-F238E27FC236}">
                <a16:creationId xmlns:a16="http://schemas.microsoft.com/office/drawing/2014/main" id="{E057DCC3-98EB-4512-B431-9EA6D98285D5}"/>
              </a:ext>
            </a:extLst>
          </p:cNvPr>
          <p:cNvSpPr txBox="1">
            <a:spLocks/>
          </p:cNvSpPr>
          <p:nvPr/>
        </p:nvSpPr>
        <p:spPr>
          <a:xfrm>
            <a:off x="1791038" y="1947127"/>
            <a:ext cx="5821173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255" indent="0" algn="just">
              <a:spcBef>
                <a:spcPts val="0"/>
              </a:spcBef>
              <a:buSzPts val="2000"/>
              <a:buNone/>
            </a:pPr>
            <a:r>
              <a:rPr lang="en-US" sz="2400" b="1" err="1">
                <a:latin typeface="Roboto Slab"/>
                <a:ea typeface="Roboto Slab"/>
                <a:cs typeface="Roboto Slab"/>
                <a:sym typeface="Roboto Condensed"/>
              </a:rPr>
              <a:t>Thuật</a:t>
            </a:r>
            <a:r>
              <a:rPr lang="en-US" sz="2400" b="1">
                <a:latin typeface="Roboto Slab"/>
                <a:ea typeface="Roboto Slab"/>
                <a:cs typeface="Roboto Slab"/>
                <a:sym typeface="Roboto Condensed"/>
              </a:rPr>
              <a:t> </a:t>
            </a:r>
            <a:r>
              <a:rPr lang="en-US" sz="2400" b="1" err="1">
                <a:latin typeface="Roboto Slab"/>
                <a:ea typeface="Roboto Slab"/>
                <a:cs typeface="Roboto Slab"/>
                <a:sym typeface="Roboto Condensed"/>
              </a:rPr>
              <a:t>toán</a:t>
            </a:r>
            <a:r>
              <a:rPr lang="en-US" sz="2400" b="1">
                <a:latin typeface="Roboto Slab"/>
                <a:ea typeface="Roboto Slab"/>
                <a:cs typeface="Roboto Slab"/>
                <a:sym typeface="Roboto Condensed"/>
              </a:rPr>
              <a:t> Naïve Bayes</a:t>
            </a:r>
            <a:endParaRPr lang="vi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A77CAF-F3AE-41A0-AD20-8ABBD78B4D86}"/>
              </a:ext>
            </a:extLst>
          </p:cNvPr>
          <p:cNvSpPr/>
          <p:nvPr/>
        </p:nvSpPr>
        <p:spPr>
          <a:xfrm>
            <a:off x="1762651" y="2981271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994AF-33A6-4EB2-B079-DF9CBD606076}"/>
              </a:ext>
            </a:extLst>
          </p:cNvPr>
          <p:cNvCxnSpPr>
            <a:cxnSpLocks/>
          </p:cNvCxnSpPr>
          <p:nvPr/>
        </p:nvCxnSpPr>
        <p:spPr>
          <a:xfrm>
            <a:off x="1307541" y="3041036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618;p28">
            <a:extLst>
              <a:ext uri="{FF2B5EF4-FFF2-40B4-BE49-F238E27FC236}">
                <a16:creationId xmlns:a16="http://schemas.microsoft.com/office/drawing/2014/main" id="{3E4F2558-0D09-4513-9235-E1992F41AF6A}"/>
              </a:ext>
            </a:extLst>
          </p:cNvPr>
          <p:cNvSpPr txBox="1">
            <a:spLocks/>
          </p:cNvSpPr>
          <p:nvPr/>
        </p:nvSpPr>
        <p:spPr>
          <a:xfrm>
            <a:off x="1938719" y="2606381"/>
            <a:ext cx="5821173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133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1. </a:t>
            </a:r>
            <a:r>
              <a:rPr lang="en-US" sz="2133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Giới</a:t>
            </a:r>
            <a:r>
              <a:rPr lang="en-US" sz="2133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133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thiệu</a:t>
            </a:r>
            <a:r>
              <a:rPr lang="en-US" sz="2133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133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thuật</a:t>
            </a:r>
            <a:r>
              <a:rPr lang="en-US" sz="2133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133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toán</a:t>
            </a:r>
            <a:endParaRPr lang="en-US" sz="2133" i="1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  <p:sp>
        <p:nvSpPr>
          <p:cNvPr id="29" name="Google Shape;618;p28">
            <a:extLst>
              <a:ext uri="{FF2B5EF4-FFF2-40B4-BE49-F238E27FC236}">
                <a16:creationId xmlns:a16="http://schemas.microsoft.com/office/drawing/2014/main" id="{A4812B00-CF69-4A47-B1B2-DE4D1A858EB9}"/>
              </a:ext>
            </a:extLst>
          </p:cNvPr>
          <p:cNvSpPr txBox="1">
            <a:spLocks/>
          </p:cNvSpPr>
          <p:nvPr/>
        </p:nvSpPr>
        <p:spPr>
          <a:xfrm>
            <a:off x="1961152" y="3316548"/>
            <a:ext cx="8593080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2. Ý t</a:t>
            </a:r>
            <a:r>
              <a:rPr lang="vi-VN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ư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ởng</a:t>
            </a:r>
            <a:endParaRPr lang="en-US" sz="2000" i="1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5B8D98-1F05-4322-9DE4-2FF2760F2D98}"/>
              </a:ext>
            </a:extLst>
          </p:cNvPr>
          <p:cNvSpPr/>
          <p:nvPr/>
        </p:nvSpPr>
        <p:spPr>
          <a:xfrm>
            <a:off x="1762651" y="2978756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0A7B0E-7146-4B86-B9CF-31B1EE63EBEB}"/>
              </a:ext>
            </a:extLst>
          </p:cNvPr>
          <p:cNvCxnSpPr>
            <a:cxnSpLocks/>
          </p:cNvCxnSpPr>
          <p:nvPr/>
        </p:nvCxnSpPr>
        <p:spPr>
          <a:xfrm>
            <a:off x="1307541" y="3038521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C4C7529-4B02-48BE-AB1A-FF432A83029A}"/>
              </a:ext>
            </a:extLst>
          </p:cNvPr>
          <p:cNvSpPr/>
          <p:nvPr/>
        </p:nvSpPr>
        <p:spPr>
          <a:xfrm>
            <a:off x="1781987" y="3702343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9CC066-D2BC-45D5-8440-DF2AC77BD727}"/>
              </a:ext>
            </a:extLst>
          </p:cNvPr>
          <p:cNvCxnSpPr>
            <a:cxnSpLocks/>
          </p:cNvCxnSpPr>
          <p:nvPr/>
        </p:nvCxnSpPr>
        <p:spPr>
          <a:xfrm>
            <a:off x="1299655" y="3763364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A47F3D9-C117-48E3-AA2A-8FE860605D78}"/>
              </a:ext>
            </a:extLst>
          </p:cNvPr>
          <p:cNvCxnSpPr>
            <a:cxnSpLocks/>
          </p:cNvCxnSpPr>
          <p:nvPr/>
        </p:nvCxnSpPr>
        <p:spPr>
          <a:xfrm>
            <a:off x="1299655" y="4385814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24868AE-E331-4492-B6AC-B58E26605ADA}"/>
              </a:ext>
            </a:extLst>
          </p:cNvPr>
          <p:cNvCxnSpPr>
            <a:cxnSpLocks/>
          </p:cNvCxnSpPr>
          <p:nvPr/>
        </p:nvCxnSpPr>
        <p:spPr>
          <a:xfrm>
            <a:off x="1307541" y="5089764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FAD619C-52B3-3D2D-2491-98029577DA80}"/>
              </a:ext>
            </a:extLst>
          </p:cNvPr>
          <p:cNvSpPr/>
          <p:nvPr/>
        </p:nvSpPr>
        <p:spPr>
          <a:xfrm>
            <a:off x="1783153" y="4324792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5632B-33C0-7BB1-0478-D192DD4E9474}"/>
              </a:ext>
            </a:extLst>
          </p:cNvPr>
          <p:cNvSpPr/>
          <p:nvPr/>
        </p:nvSpPr>
        <p:spPr>
          <a:xfrm>
            <a:off x="1804787" y="5048379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Google Shape;618;p28">
            <a:extLst>
              <a:ext uri="{FF2B5EF4-FFF2-40B4-BE49-F238E27FC236}">
                <a16:creationId xmlns:a16="http://schemas.microsoft.com/office/drawing/2014/main" id="{DB5A7BA8-ED98-6BA7-83D9-FB7084047444}"/>
              </a:ext>
            </a:extLst>
          </p:cNvPr>
          <p:cNvSpPr txBox="1">
            <a:spLocks/>
          </p:cNvSpPr>
          <p:nvPr/>
        </p:nvSpPr>
        <p:spPr>
          <a:xfrm>
            <a:off x="1938719" y="3979544"/>
            <a:ext cx="8593080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3.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Cách</a:t>
            </a: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bước</a:t>
            </a: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thực</a:t>
            </a: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hiện</a:t>
            </a:r>
            <a:endParaRPr lang="en-US" sz="2000" i="1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  <p:sp>
        <p:nvSpPr>
          <p:cNvPr id="10" name="Google Shape;618;p28">
            <a:extLst>
              <a:ext uri="{FF2B5EF4-FFF2-40B4-BE49-F238E27FC236}">
                <a16:creationId xmlns:a16="http://schemas.microsoft.com/office/drawing/2014/main" id="{64224FCB-4171-2CD2-B4E2-B373C3803914}"/>
              </a:ext>
            </a:extLst>
          </p:cNvPr>
          <p:cNvSpPr txBox="1">
            <a:spLocks/>
          </p:cNvSpPr>
          <p:nvPr/>
        </p:nvSpPr>
        <p:spPr>
          <a:xfrm>
            <a:off x="1916286" y="4777593"/>
            <a:ext cx="8593080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4.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Nhận</a:t>
            </a: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xét</a:t>
            </a:r>
            <a:endParaRPr lang="en-US" sz="2000" i="1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28496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Giới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thiệu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thuật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toán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1.2  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Thuật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toán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 Naïve Bayes</a:t>
            </a:r>
            <a:endParaRPr lang="en-US" sz="3700">
              <a:latin typeface="Roboto Slab"/>
              <a:ea typeface="Roboto Slab"/>
              <a:cs typeface="Roboto Slab"/>
            </a:endParaRPr>
          </a:p>
        </p:txBody>
      </p:sp>
      <p:pic>
        <p:nvPicPr>
          <p:cNvPr id="2" name="Picture 1" descr="Building Naive Bayes Classifier from Scratch to Perform Sentiment Analysis">
            <a:extLst>
              <a:ext uri="{FF2B5EF4-FFF2-40B4-BE49-F238E27FC236}">
                <a16:creationId xmlns:a16="http://schemas.microsoft.com/office/drawing/2014/main" id="{51B96467-E977-29AC-5BE6-7A7B4B669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22" y="2326005"/>
            <a:ext cx="4960620" cy="4034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640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Giới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thiệu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thuật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toán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1.2  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Thuật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toán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Naïve Bayes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B45C7-E546-4257-AD37-FCDDA4925C3A}"/>
              </a:ext>
            </a:extLst>
          </p:cNvPr>
          <p:cNvSpPr txBox="1"/>
          <p:nvPr/>
        </p:nvSpPr>
        <p:spPr>
          <a:xfrm>
            <a:off x="815856" y="2216702"/>
            <a:ext cx="10244228" cy="355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 Slab" panose="020B0604020202020204"/>
              </a:rPr>
              <a:t>Là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một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thuật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toán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học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có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giám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sát</a:t>
            </a:r>
            <a:r>
              <a:rPr lang="en-US" sz="2400" dirty="0">
                <a:latin typeface="Roboto Slab" panose="020B0604020202020204"/>
              </a:rPr>
              <a:t> 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 Slab" panose="020B0604020202020204"/>
              </a:rPr>
              <a:t>Dựa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trên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công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thức</a:t>
            </a:r>
            <a:r>
              <a:rPr lang="en-US" sz="2400" dirty="0">
                <a:latin typeface="Roboto Slab" panose="020B0604020202020204"/>
              </a:rPr>
              <a:t> Bayes </a:t>
            </a:r>
            <a:r>
              <a:rPr lang="en-US" sz="2400" dirty="0" err="1">
                <a:latin typeface="Roboto Slab" panose="020B0604020202020204"/>
              </a:rPr>
              <a:t>để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tính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xác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suất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của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một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điểm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dữ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liệu</a:t>
            </a:r>
            <a:r>
              <a:rPr lang="en-US" sz="2400" dirty="0">
                <a:latin typeface="Roboto Slab" panose="020B0604020202020204"/>
              </a:rPr>
              <a:t> được </a:t>
            </a:r>
            <a:r>
              <a:rPr lang="en-US" sz="2400" dirty="0" err="1">
                <a:latin typeface="Roboto Slab" panose="020B0604020202020204"/>
              </a:rPr>
              <a:t>phân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loại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vào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một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lớp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nào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đó</a:t>
            </a:r>
            <a:endParaRPr lang="en-US" sz="2400" dirty="0">
              <a:latin typeface="Roboto Slab" panose="020B0604020202020204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Slab" panose="020B0604020202020204"/>
              </a:rPr>
              <a:t>Được </a:t>
            </a:r>
            <a:r>
              <a:rPr lang="en-US" sz="2400" dirty="0" err="1">
                <a:latin typeface="Roboto Slab" panose="020B0604020202020204"/>
              </a:rPr>
              <a:t>sử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dụng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rất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phổ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biến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trong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các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bài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toán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phân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loại</a:t>
            </a:r>
            <a:r>
              <a:rPr lang="en-US" sz="2400" dirty="0">
                <a:latin typeface="Roboto Slab" panose="020B0604020202020204"/>
              </a:rPr>
              <a:t> và </a:t>
            </a:r>
            <a:r>
              <a:rPr lang="en-US" sz="2400" dirty="0" err="1">
                <a:latin typeface="Roboto Slab" panose="020B0604020202020204"/>
              </a:rPr>
              <a:t>dự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đoán</a:t>
            </a:r>
            <a:r>
              <a:rPr lang="en-US" sz="2400" dirty="0">
                <a:latin typeface="Roboto Slab" panose="020B0604020202020204"/>
              </a:rPr>
              <a:t> </a:t>
            </a:r>
            <a:r>
              <a:rPr lang="en-US" sz="2400" dirty="0" err="1">
                <a:latin typeface="Roboto Slab" panose="020B0604020202020204"/>
              </a:rPr>
              <a:t>nh</a:t>
            </a:r>
            <a:r>
              <a:rPr lang="vi-VN" sz="2400" dirty="0">
                <a:latin typeface="Roboto Slab" panose="020B0604020202020204"/>
              </a:rPr>
              <a:t>ư</a:t>
            </a:r>
            <a:r>
              <a:rPr lang="en-US" sz="2400" dirty="0">
                <a:latin typeface="Roboto Slab" panose="020B0604020202020204"/>
              </a:rPr>
              <a:t>: </a:t>
            </a:r>
            <a:r>
              <a:rPr lang="en-US" sz="2400" i="1" dirty="0" err="1">
                <a:latin typeface="Roboto Slab" panose="020B0604020202020204"/>
              </a:rPr>
              <a:t>phân</a:t>
            </a:r>
            <a:r>
              <a:rPr lang="en-US" sz="2400" i="1" dirty="0">
                <a:latin typeface="Roboto Slab" panose="020B0604020202020204"/>
              </a:rPr>
              <a:t> </a:t>
            </a:r>
            <a:r>
              <a:rPr lang="en-US" sz="2400" i="1" dirty="0" err="1">
                <a:latin typeface="Roboto Slab" panose="020B0604020202020204"/>
              </a:rPr>
              <a:t>loại</a:t>
            </a:r>
            <a:r>
              <a:rPr lang="en-US" sz="2400" i="1" dirty="0">
                <a:latin typeface="Roboto Slab" panose="020B0604020202020204"/>
              </a:rPr>
              <a:t> </a:t>
            </a:r>
            <a:r>
              <a:rPr lang="en-US" sz="2400" i="1" dirty="0" err="1">
                <a:latin typeface="Roboto Slab" panose="020B0604020202020204"/>
              </a:rPr>
              <a:t>văn</a:t>
            </a:r>
            <a:r>
              <a:rPr lang="en-US" sz="2400" i="1" dirty="0">
                <a:latin typeface="Roboto Slab" panose="020B0604020202020204"/>
              </a:rPr>
              <a:t> </a:t>
            </a:r>
            <a:r>
              <a:rPr lang="en-US" sz="2400" i="1" dirty="0" err="1">
                <a:latin typeface="Roboto Slab" panose="020B0604020202020204"/>
              </a:rPr>
              <a:t>bản</a:t>
            </a:r>
            <a:r>
              <a:rPr lang="en-US" sz="2400" i="1" dirty="0">
                <a:latin typeface="Roboto Slab" panose="020B0604020202020204"/>
              </a:rPr>
              <a:t>, </a:t>
            </a:r>
            <a:r>
              <a:rPr lang="en-US" sz="2400" i="1" dirty="0" err="1">
                <a:latin typeface="Roboto Slab" panose="020B0604020202020204"/>
              </a:rPr>
              <a:t>phát</a:t>
            </a:r>
            <a:r>
              <a:rPr lang="en-US" sz="2400" i="1" dirty="0">
                <a:latin typeface="Roboto Slab" panose="020B0604020202020204"/>
              </a:rPr>
              <a:t> </a:t>
            </a:r>
            <a:r>
              <a:rPr lang="en-US" sz="2400" i="1" dirty="0" err="1">
                <a:latin typeface="Roboto Slab" panose="020B0604020202020204"/>
              </a:rPr>
              <a:t>hiện</a:t>
            </a:r>
            <a:r>
              <a:rPr lang="en-US" sz="2400" i="1" dirty="0">
                <a:latin typeface="Roboto Slab" panose="020B0604020202020204"/>
              </a:rPr>
              <a:t> spam email, </a:t>
            </a:r>
            <a:r>
              <a:rPr lang="en-US" sz="2400" i="1" dirty="0" err="1">
                <a:latin typeface="Roboto Slab" panose="020B0604020202020204"/>
              </a:rPr>
              <a:t>phân</a:t>
            </a:r>
            <a:r>
              <a:rPr lang="en-US" sz="2400" i="1" dirty="0">
                <a:latin typeface="Roboto Slab" panose="020B0604020202020204"/>
              </a:rPr>
              <a:t> </a:t>
            </a:r>
            <a:r>
              <a:rPr lang="en-US" sz="2400" i="1" dirty="0" err="1">
                <a:latin typeface="Roboto Slab" panose="020B0604020202020204"/>
              </a:rPr>
              <a:t>loại</a:t>
            </a:r>
            <a:r>
              <a:rPr lang="en-US" sz="2400" i="1" dirty="0">
                <a:latin typeface="Roboto Slab" panose="020B0604020202020204"/>
              </a:rPr>
              <a:t> </a:t>
            </a:r>
            <a:r>
              <a:rPr lang="en-US" sz="2400" i="1" dirty="0" err="1">
                <a:latin typeface="Roboto Slab" panose="020B0604020202020204"/>
              </a:rPr>
              <a:t>ảnh</a:t>
            </a:r>
            <a:r>
              <a:rPr lang="en-US" sz="2400" i="1" dirty="0">
                <a:latin typeface="Roboto Slab" panose="020B0604020202020204"/>
              </a:rPr>
              <a:t>, </a:t>
            </a:r>
            <a:r>
              <a:rPr lang="en-US" sz="2400" i="1" dirty="0" err="1">
                <a:latin typeface="Roboto Slab" panose="020B0604020202020204"/>
              </a:rPr>
              <a:t>dự</a:t>
            </a:r>
            <a:r>
              <a:rPr lang="en-US" sz="2400" i="1" dirty="0">
                <a:latin typeface="Roboto Slab" panose="020B0604020202020204"/>
              </a:rPr>
              <a:t> </a:t>
            </a:r>
            <a:r>
              <a:rPr lang="en-US" sz="2400" i="1" dirty="0" err="1">
                <a:latin typeface="Roboto Slab" panose="020B0604020202020204"/>
              </a:rPr>
              <a:t>đoán</a:t>
            </a:r>
            <a:r>
              <a:rPr lang="en-US" sz="2400" i="1" dirty="0">
                <a:latin typeface="Roboto Slab" panose="020B0604020202020204"/>
              </a:rPr>
              <a:t> </a:t>
            </a:r>
            <a:r>
              <a:rPr lang="en-US" sz="2400" i="1" dirty="0" err="1">
                <a:latin typeface="Roboto Slab" panose="020B0604020202020204"/>
              </a:rPr>
              <a:t>thời</a:t>
            </a:r>
            <a:r>
              <a:rPr lang="en-US" sz="2400" i="1" dirty="0">
                <a:latin typeface="Roboto Slab" panose="020B0604020202020204"/>
              </a:rPr>
              <a:t> </a:t>
            </a:r>
            <a:r>
              <a:rPr lang="en-US" sz="2400" i="1" dirty="0" err="1">
                <a:latin typeface="Roboto Slab" panose="020B0604020202020204"/>
              </a:rPr>
              <a:t>tiết</a:t>
            </a:r>
            <a:r>
              <a:rPr lang="en-US" sz="2400" i="1" dirty="0">
                <a:latin typeface="Roboto Slab" panose="020B0604020202020204"/>
              </a:rPr>
              <a:t>,…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ởng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1.2  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Thuật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toán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Naïve Bayes</a:t>
            </a:r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84235-50F4-438E-AF4B-1E1BA469C785}"/>
              </a:ext>
            </a:extLst>
          </p:cNvPr>
          <p:cNvSpPr txBox="1"/>
          <p:nvPr/>
        </p:nvSpPr>
        <p:spPr>
          <a:xfrm>
            <a:off x="815856" y="2216702"/>
            <a:ext cx="10385544" cy="355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Công</a:t>
            </a:r>
            <a:r>
              <a:rPr lang="en-US" sz="2400"/>
              <a:t> </a:t>
            </a:r>
            <a:r>
              <a:rPr lang="en-US" sz="2400" err="1"/>
              <a:t>thức</a:t>
            </a:r>
            <a:r>
              <a:rPr lang="en-US" sz="2400"/>
              <a:t> Bayes tính </a:t>
            </a:r>
            <a:r>
              <a:rPr lang="en-US" sz="2400" err="1"/>
              <a:t>xác</a:t>
            </a:r>
            <a:r>
              <a:rPr lang="en-US" sz="2400"/>
              <a:t> </a:t>
            </a:r>
            <a:r>
              <a:rPr lang="en-US" sz="2400" err="1"/>
              <a:t>suất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một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kiện</a:t>
            </a:r>
            <a:r>
              <a:rPr lang="en-US" sz="2400"/>
              <a:t> A </a:t>
            </a:r>
            <a:r>
              <a:rPr lang="en-US" sz="2400" err="1"/>
              <a:t>khi</a:t>
            </a:r>
            <a:r>
              <a:rPr lang="en-US" sz="2400"/>
              <a:t> </a:t>
            </a:r>
            <a:r>
              <a:rPr lang="en-US" sz="2400" err="1"/>
              <a:t>đã</a:t>
            </a:r>
            <a:r>
              <a:rPr lang="en-US" sz="2400"/>
              <a:t> </a:t>
            </a:r>
            <a:r>
              <a:rPr lang="en-US" sz="2400" err="1"/>
              <a:t>biết</a:t>
            </a:r>
            <a:r>
              <a:rPr lang="en-US" sz="2400"/>
              <a:t> </a:t>
            </a:r>
            <a:r>
              <a:rPr lang="en-US" sz="2400" err="1"/>
              <a:t>thông</a:t>
            </a:r>
            <a:r>
              <a:rPr lang="en-US" sz="2400"/>
              <a:t> tin </a:t>
            </a:r>
            <a:r>
              <a:rPr lang="en-US" sz="2400" err="1"/>
              <a:t>về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kiện</a:t>
            </a:r>
            <a:r>
              <a:rPr lang="en-US" sz="2400"/>
              <a:t> B </a:t>
            </a:r>
            <a:r>
              <a:rPr lang="en-US" sz="2400" err="1"/>
              <a:t>liên</a:t>
            </a:r>
            <a:r>
              <a:rPr lang="en-US" sz="2400"/>
              <a:t> </a:t>
            </a:r>
            <a:r>
              <a:rPr lang="en-US" sz="2400" err="1"/>
              <a:t>quan</a:t>
            </a:r>
            <a:r>
              <a:rPr lang="en-US" sz="2400"/>
              <a:t> </a:t>
            </a:r>
            <a:r>
              <a:rPr lang="en-US" sz="2400" err="1"/>
              <a:t>đến</a:t>
            </a:r>
            <a:r>
              <a:rPr lang="en-US" sz="2400"/>
              <a:t> A.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Thuật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 Naive Bayes </a:t>
            </a:r>
            <a:r>
              <a:rPr lang="en-US" sz="2400" err="1"/>
              <a:t>giả</a:t>
            </a:r>
            <a:r>
              <a:rPr lang="en-US" sz="2400"/>
              <a:t> </a:t>
            </a:r>
            <a:r>
              <a:rPr lang="en-US" sz="2400" err="1"/>
              <a:t>định</a:t>
            </a:r>
            <a:r>
              <a:rPr lang="en-US" sz="2400"/>
              <a:t> </a:t>
            </a:r>
            <a:r>
              <a:rPr lang="en-US" sz="2400" err="1"/>
              <a:t>rằng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đặc</a:t>
            </a:r>
            <a:r>
              <a:rPr lang="en-US" sz="2400"/>
              <a:t> </a:t>
            </a:r>
            <a:r>
              <a:rPr lang="en-US" sz="2400" err="1"/>
              <a:t>trưng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một</a:t>
            </a:r>
            <a:r>
              <a:rPr lang="en-US" sz="2400"/>
              <a:t> </a:t>
            </a:r>
            <a:r>
              <a:rPr lang="en-US" sz="2400" err="1"/>
              <a:t>điểm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</a:t>
            </a:r>
            <a:r>
              <a:rPr lang="en-US" sz="2400" err="1"/>
              <a:t>độc</a:t>
            </a:r>
            <a:r>
              <a:rPr lang="en-US" sz="2400"/>
              <a:t> </a:t>
            </a:r>
            <a:r>
              <a:rPr lang="en-US" sz="2400" err="1"/>
              <a:t>lập</a:t>
            </a:r>
            <a:r>
              <a:rPr lang="en-US" sz="2400"/>
              <a:t> </a:t>
            </a:r>
            <a:r>
              <a:rPr lang="en-US" sz="2400" err="1"/>
              <a:t>với</a:t>
            </a:r>
            <a:r>
              <a:rPr lang="en-US" sz="2400"/>
              <a:t> </a:t>
            </a:r>
            <a:r>
              <a:rPr lang="en-US" sz="2400" err="1"/>
              <a:t>nhau</a:t>
            </a:r>
            <a:r>
              <a:rPr lang="en-US" sz="2400"/>
              <a:t>, </a:t>
            </a:r>
            <a:r>
              <a:rPr lang="en-US" sz="2400" err="1"/>
              <a:t>tức</a:t>
            </a:r>
            <a:r>
              <a:rPr lang="en-US" sz="2400"/>
              <a:t> </a:t>
            </a:r>
            <a:r>
              <a:rPr lang="en-US" sz="2400" err="1"/>
              <a:t>là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tương</a:t>
            </a:r>
            <a:r>
              <a:rPr lang="en-US" sz="2400"/>
              <a:t> </a:t>
            </a:r>
            <a:r>
              <a:rPr lang="en-US" sz="2400" err="1"/>
              <a:t>quan</a:t>
            </a:r>
            <a:r>
              <a:rPr lang="en-US" sz="2400"/>
              <a:t> </a:t>
            </a:r>
            <a:r>
              <a:rPr lang="en-US" sz="2400" err="1"/>
              <a:t>giữa</a:t>
            </a:r>
            <a:r>
              <a:rPr lang="en-US" sz="2400"/>
              <a:t> </a:t>
            </a:r>
            <a:r>
              <a:rPr lang="en-US" sz="2400" err="1"/>
              <a:t>chúng</a:t>
            </a:r>
            <a:r>
              <a:rPr lang="en-US" sz="2400"/>
              <a:t>. </a:t>
            </a: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>
                <a:sym typeface="Wingdings" panose="05000000000000000000" pitchFamily="2" charset="2"/>
              </a:rPr>
              <a:t> G</a:t>
            </a:r>
            <a:r>
              <a:rPr lang="en-US" sz="2400"/>
              <a:t>iúp </a:t>
            </a:r>
            <a:r>
              <a:rPr lang="en-US" sz="2400" err="1"/>
              <a:t>cho</a:t>
            </a:r>
            <a:r>
              <a:rPr lang="en-US" sz="2400"/>
              <a:t> </a:t>
            </a:r>
            <a:r>
              <a:rPr lang="en-US" sz="2400" err="1"/>
              <a:t>việc</a:t>
            </a:r>
            <a:r>
              <a:rPr lang="en-US" sz="2400"/>
              <a:t> </a:t>
            </a:r>
            <a:r>
              <a:rPr lang="en-US" sz="2400" err="1"/>
              <a:t>tính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 </a:t>
            </a:r>
            <a:r>
              <a:rPr lang="en-US" sz="2400" err="1"/>
              <a:t>xác</a:t>
            </a:r>
            <a:r>
              <a:rPr lang="en-US" sz="2400"/>
              <a:t> </a:t>
            </a:r>
            <a:r>
              <a:rPr lang="en-US" sz="2400" err="1"/>
              <a:t>suất</a:t>
            </a:r>
            <a:r>
              <a:rPr lang="en-US" sz="2400"/>
              <a:t> </a:t>
            </a:r>
            <a:r>
              <a:rPr lang="en-US" sz="2400" err="1"/>
              <a:t>trở</a:t>
            </a:r>
            <a:r>
              <a:rPr lang="en-US" sz="2400"/>
              <a:t> </a:t>
            </a:r>
            <a:r>
              <a:rPr lang="en-US" sz="2400" err="1"/>
              <a:t>nên</a:t>
            </a:r>
            <a:r>
              <a:rPr lang="en-US" sz="2400"/>
              <a:t> </a:t>
            </a:r>
            <a:r>
              <a:rPr lang="en-US" sz="2400" err="1"/>
              <a:t>đơn</a:t>
            </a:r>
            <a:r>
              <a:rPr lang="en-US" sz="2400"/>
              <a:t> </a:t>
            </a:r>
            <a:r>
              <a:rPr lang="en-US" sz="2400" err="1"/>
              <a:t>giản</a:t>
            </a:r>
            <a:r>
              <a:rPr lang="en-US" sz="2400"/>
              <a:t> </a:t>
            </a:r>
            <a:r>
              <a:rPr lang="en-US" sz="2400" err="1"/>
              <a:t>hơn</a:t>
            </a:r>
            <a:r>
              <a:rPr lang="en-US" sz="2400"/>
              <a:t>, </a:t>
            </a:r>
            <a:r>
              <a:rPr lang="en-US" sz="2400" err="1"/>
              <a:t>vì</a:t>
            </a:r>
            <a:r>
              <a:rPr lang="en-US" sz="2400"/>
              <a:t> ta </a:t>
            </a:r>
            <a:r>
              <a:rPr lang="en-US" sz="2400" err="1"/>
              <a:t>chỉ</a:t>
            </a:r>
            <a:r>
              <a:rPr lang="en-US" sz="2400"/>
              <a:t> </a:t>
            </a:r>
            <a:r>
              <a:rPr lang="en-US" sz="2400" err="1"/>
              <a:t>cần</a:t>
            </a:r>
            <a:r>
              <a:rPr lang="en-US" sz="2400"/>
              <a:t> </a:t>
            </a:r>
            <a:r>
              <a:rPr lang="en-US" sz="2400" err="1"/>
              <a:t>tính</a:t>
            </a:r>
            <a:r>
              <a:rPr lang="en-US" sz="2400"/>
              <a:t> </a:t>
            </a:r>
            <a:r>
              <a:rPr lang="en-US" sz="2400" err="1"/>
              <a:t>xác</a:t>
            </a:r>
            <a:r>
              <a:rPr lang="en-US" sz="2400"/>
              <a:t> </a:t>
            </a:r>
            <a:r>
              <a:rPr lang="en-US" sz="2400" err="1"/>
              <a:t>suất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từng</a:t>
            </a:r>
            <a:r>
              <a:rPr lang="en-US" sz="2400"/>
              <a:t> </a:t>
            </a:r>
            <a:r>
              <a:rPr lang="en-US" sz="2400" err="1"/>
              <a:t>đặc</a:t>
            </a:r>
            <a:r>
              <a:rPr lang="en-US" sz="2400"/>
              <a:t> </a:t>
            </a:r>
            <a:r>
              <a:rPr lang="en-US" sz="2400" err="1"/>
              <a:t>trưng</a:t>
            </a:r>
            <a:r>
              <a:rPr lang="en-US" sz="2400"/>
              <a:t> </a:t>
            </a:r>
            <a:r>
              <a:rPr lang="en-US" sz="2400" err="1"/>
              <a:t>độc</a:t>
            </a:r>
            <a:r>
              <a:rPr lang="en-US" sz="2400"/>
              <a:t> </a:t>
            </a:r>
            <a:r>
              <a:rPr lang="en-US" sz="2400" err="1"/>
              <a:t>lập</a:t>
            </a:r>
            <a:r>
              <a:rPr lang="en-US" sz="2400"/>
              <a:t> </a:t>
            </a:r>
            <a:r>
              <a:rPr lang="en-US" sz="2400" err="1"/>
              <a:t>với</a:t>
            </a:r>
            <a:r>
              <a:rPr lang="en-US" sz="2400"/>
              <a:t> </a:t>
            </a:r>
            <a:r>
              <a:rPr lang="en-US" sz="2400" err="1"/>
              <a:t>nhau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sau</a:t>
            </a:r>
            <a:r>
              <a:rPr lang="en-US" sz="2400"/>
              <a:t> </a:t>
            </a:r>
            <a:r>
              <a:rPr lang="en-US" sz="2400" err="1"/>
              <a:t>đó</a:t>
            </a:r>
            <a:r>
              <a:rPr lang="en-US" sz="2400"/>
              <a:t> </a:t>
            </a:r>
            <a:r>
              <a:rPr lang="en-US" sz="2400" err="1"/>
              <a:t>kết</a:t>
            </a:r>
            <a:r>
              <a:rPr lang="en-US" sz="2400"/>
              <a:t> </a:t>
            </a:r>
            <a:r>
              <a:rPr lang="en-US" sz="2400" err="1"/>
              <a:t>hợp</a:t>
            </a:r>
            <a:r>
              <a:rPr lang="en-US" sz="2400"/>
              <a:t> </a:t>
            </a:r>
            <a:r>
              <a:rPr lang="en-US" sz="2400" err="1"/>
              <a:t>chúng</a:t>
            </a:r>
            <a:r>
              <a:rPr lang="en-US" sz="2400"/>
              <a:t> lại.</a:t>
            </a:r>
            <a:endParaRPr lang="vi-VN" sz="2400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22574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Các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bước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thực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hiện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  <a:p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1.2  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Thuật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toán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Naïve Bayes</a:t>
            </a:r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3365D-A2A4-81E9-F4C1-AFEFCB570E5C}"/>
              </a:ext>
            </a:extLst>
          </p:cNvPr>
          <p:cNvSpPr txBox="1"/>
          <p:nvPr/>
        </p:nvSpPr>
        <p:spPr>
          <a:xfrm>
            <a:off x="852055" y="2121031"/>
            <a:ext cx="10431831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err="1"/>
              <a:t>Chúng</a:t>
            </a:r>
            <a:r>
              <a:rPr lang="en-US" sz="2000"/>
              <a:t> ta </a:t>
            </a:r>
            <a:r>
              <a:rPr lang="en-US" sz="2000" err="1"/>
              <a:t>có</a:t>
            </a:r>
            <a:r>
              <a:rPr lang="en-US" sz="2000"/>
              <a:t> </a:t>
            </a:r>
            <a:r>
              <a:rPr lang="en-US" sz="2000" err="1"/>
              <a:t>một</a:t>
            </a:r>
            <a:r>
              <a:rPr lang="en-US" sz="2000"/>
              <a:t> </a:t>
            </a:r>
            <a:r>
              <a:rPr lang="en-US" sz="2000" err="1"/>
              <a:t>tập</a:t>
            </a:r>
            <a:r>
              <a:rPr lang="en-US" sz="2000"/>
              <a:t> </a:t>
            </a:r>
            <a:r>
              <a:rPr lang="en-US" sz="2000" err="1"/>
              <a:t>dữ</a:t>
            </a:r>
            <a:r>
              <a:rPr lang="en-US" sz="2000"/>
              <a:t> </a:t>
            </a:r>
            <a:r>
              <a:rPr lang="en-US" sz="2000" err="1"/>
              <a:t>liệu</a:t>
            </a:r>
            <a:r>
              <a:rPr lang="en-US" sz="2000"/>
              <a:t> </a:t>
            </a:r>
            <a:r>
              <a:rPr lang="en-US" sz="2000" err="1"/>
              <a:t>gồm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email </a:t>
            </a:r>
            <a:r>
              <a:rPr lang="en-US" sz="2000" err="1"/>
              <a:t>đã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phân</a:t>
            </a:r>
            <a:r>
              <a:rPr lang="en-US" sz="2000"/>
              <a:t> </a:t>
            </a:r>
            <a:r>
              <a:rPr lang="en-US" sz="2000" err="1"/>
              <a:t>loại</a:t>
            </a:r>
            <a:r>
              <a:rPr lang="en-US" sz="2000"/>
              <a:t> </a:t>
            </a: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hai</a:t>
            </a:r>
            <a:r>
              <a:rPr lang="en-US" sz="2000"/>
              <a:t> </a:t>
            </a:r>
            <a:r>
              <a:rPr lang="en-US" sz="2000" err="1"/>
              <a:t>lớp</a:t>
            </a:r>
            <a:r>
              <a:rPr lang="en-US" sz="2000"/>
              <a:t>: "spam" </a:t>
            </a:r>
            <a:r>
              <a:rPr lang="en-US" sz="2000" err="1"/>
              <a:t>và</a:t>
            </a:r>
            <a:r>
              <a:rPr lang="en-US" sz="2000"/>
              <a:t> "</a:t>
            </a:r>
            <a:r>
              <a:rPr lang="en-US" sz="2000" err="1"/>
              <a:t>không</a:t>
            </a:r>
            <a:r>
              <a:rPr lang="en-US" sz="2000"/>
              <a:t> spam". </a:t>
            </a:r>
            <a:r>
              <a:rPr lang="en-US" sz="2000" err="1"/>
              <a:t>Mỗi</a:t>
            </a:r>
            <a:r>
              <a:rPr lang="en-US" sz="2000"/>
              <a:t> email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biểu</a:t>
            </a:r>
            <a:r>
              <a:rPr lang="en-US" sz="2000"/>
              <a:t> </a:t>
            </a:r>
            <a:r>
              <a:rPr lang="en-US" sz="2000" err="1"/>
              <a:t>diễn</a:t>
            </a:r>
            <a:r>
              <a:rPr lang="en-US" sz="2000"/>
              <a:t> </a:t>
            </a:r>
            <a:r>
              <a:rPr lang="en-US" sz="2000" err="1"/>
              <a:t>bởi</a:t>
            </a:r>
            <a:r>
              <a:rPr lang="en-US" sz="2000"/>
              <a:t> </a:t>
            </a:r>
            <a:r>
              <a:rPr lang="en-US" sz="2000" err="1"/>
              <a:t>một</a:t>
            </a:r>
            <a:r>
              <a:rPr lang="en-US" sz="2000"/>
              <a:t> vector </a:t>
            </a:r>
            <a:r>
              <a:rPr lang="en-US" sz="2000" err="1"/>
              <a:t>tính</a:t>
            </a:r>
            <a:r>
              <a:rPr lang="en-US" sz="2000"/>
              <a:t> </a:t>
            </a:r>
            <a:r>
              <a:rPr lang="en-US" sz="2000" err="1"/>
              <a:t>năng</a:t>
            </a:r>
            <a:r>
              <a:rPr lang="en-US" sz="2000"/>
              <a:t>, </a:t>
            </a:r>
            <a:r>
              <a:rPr lang="en-US" sz="2000" err="1"/>
              <a:t>trong</a:t>
            </a:r>
            <a:r>
              <a:rPr lang="en-US" sz="2000"/>
              <a:t> </a:t>
            </a:r>
            <a:r>
              <a:rPr lang="en-US" sz="2000" err="1"/>
              <a:t>đó</a:t>
            </a:r>
            <a:r>
              <a:rPr lang="en-US" sz="2000"/>
              <a:t> </a:t>
            </a:r>
            <a:r>
              <a:rPr lang="en-US" sz="2000" err="1"/>
              <a:t>mỗi</a:t>
            </a:r>
            <a:r>
              <a:rPr lang="en-US" sz="2000"/>
              <a:t> </a:t>
            </a:r>
            <a:r>
              <a:rPr lang="en-US" sz="2000" err="1"/>
              <a:t>phần</a:t>
            </a:r>
            <a:r>
              <a:rPr lang="en-US" sz="2000"/>
              <a:t> </a:t>
            </a:r>
            <a:r>
              <a:rPr lang="en-US" sz="2000" err="1"/>
              <a:t>tử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vector </a:t>
            </a:r>
            <a:r>
              <a:rPr lang="en-US" sz="2000" err="1"/>
              <a:t>tương</a:t>
            </a:r>
            <a:r>
              <a:rPr lang="en-US" sz="2000"/>
              <a:t> </a:t>
            </a:r>
            <a:r>
              <a:rPr lang="en-US" sz="2000" err="1"/>
              <a:t>ứng</a:t>
            </a:r>
            <a:r>
              <a:rPr lang="en-US" sz="2000"/>
              <a:t> </a:t>
            </a:r>
            <a:r>
              <a:rPr lang="en-US" sz="2000" err="1"/>
              <a:t>với</a:t>
            </a:r>
            <a:r>
              <a:rPr lang="en-US" sz="2000"/>
              <a:t> </a:t>
            </a:r>
            <a:r>
              <a:rPr lang="en-US" sz="2000" err="1"/>
              <a:t>một</a:t>
            </a:r>
            <a:r>
              <a:rPr lang="en-US" sz="2000"/>
              <a:t> </a:t>
            </a:r>
            <a:r>
              <a:rPr lang="en-US" sz="2000" err="1"/>
              <a:t>từ</a:t>
            </a:r>
            <a:r>
              <a:rPr lang="en-US" sz="2000"/>
              <a:t> </a:t>
            </a:r>
            <a:r>
              <a:rPr lang="en-US" sz="2000" err="1"/>
              <a:t>trong</a:t>
            </a:r>
            <a:r>
              <a:rPr lang="en-US" sz="2000"/>
              <a:t> email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giá</a:t>
            </a:r>
            <a:r>
              <a:rPr lang="en-US" sz="2000"/>
              <a:t> </a:t>
            </a:r>
            <a:r>
              <a:rPr lang="en-US" sz="2000" err="1"/>
              <a:t>trị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nó</a:t>
            </a:r>
            <a:r>
              <a:rPr lang="en-US" sz="2000"/>
              <a:t> </a:t>
            </a:r>
            <a:r>
              <a:rPr lang="en-US" sz="2000" err="1"/>
              <a:t>là</a:t>
            </a:r>
            <a:r>
              <a:rPr lang="en-US" sz="2000"/>
              <a:t> </a:t>
            </a:r>
            <a:r>
              <a:rPr lang="en-US" sz="2000" err="1"/>
              <a:t>số</a:t>
            </a:r>
            <a:r>
              <a:rPr lang="en-US" sz="2000"/>
              <a:t> </a:t>
            </a:r>
            <a:r>
              <a:rPr lang="en-US" sz="2000" err="1"/>
              <a:t>lần</a:t>
            </a:r>
            <a:r>
              <a:rPr lang="en-US" sz="2000"/>
              <a:t> </a:t>
            </a:r>
            <a:r>
              <a:rPr lang="en-US" sz="2000" err="1"/>
              <a:t>xuất</a:t>
            </a:r>
            <a:r>
              <a:rPr lang="en-US" sz="2000"/>
              <a:t> </a:t>
            </a:r>
            <a:r>
              <a:rPr lang="en-US" sz="2000" err="1"/>
              <a:t>hiện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từ</a:t>
            </a:r>
            <a:r>
              <a:rPr lang="en-US" sz="2000"/>
              <a:t> </a:t>
            </a:r>
            <a:r>
              <a:rPr lang="en-US" sz="2000" err="1"/>
              <a:t>đó</a:t>
            </a:r>
            <a:r>
              <a:rPr lang="en-US" sz="2000"/>
              <a:t> </a:t>
            </a:r>
            <a:r>
              <a:rPr lang="en-US" sz="2000" err="1"/>
              <a:t>trong</a:t>
            </a:r>
            <a:r>
              <a:rPr lang="en-US" sz="2000"/>
              <a:t> email. </a:t>
            </a:r>
            <a:endParaRPr lang="en-US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AEC05-4716-A6B2-2F45-B77615702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0" y="3891064"/>
            <a:ext cx="5059680" cy="2526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7924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Các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bước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thực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hiện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  <a:p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1.2  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Thuật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toán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Naïve Bayes</a:t>
            </a:r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3365D-A2A4-81E9-F4C1-AFEFCB570E5C}"/>
              </a:ext>
            </a:extLst>
          </p:cNvPr>
          <p:cNvSpPr txBox="1"/>
          <p:nvPr/>
        </p:nvSpPr>
        <p:spPr>
          <a:xfrm>
            <a:off x="815857" y="2157128"/>
            <a:ext cx="10152670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err="1"/>
              <a:t>Bước</a:t>
            </a:r>
            <a:r>
              <a:rPr lang="en-US" sz="2400" b="1"/>
              <a:t> 1: </a:t>
            </a:r>
            <a:r>
              <a:rPr lang="en-US" sz="2400"/>
              <a:t>Thu </a:t>
            </a:r>
            <a:r>
              <a:rPr lang="en-US" sz="2400" err="1"/>
              <a:t>thập</a:t>
            </a:r>
            <a:r>
              <a:rPr lang="en-US" sz="2400"/>
              <a:t>, </a:t>
            </a:r>
            <a:r>
              <a:rPr lang="en-US" sz="2400" err="1"/>
              <a:t>tiền</a:t>
            </a:r>
            <a:r>
              <a:rPr lang="en-US" sz="2400"/>
              <a:t> </a:t>
            </a:r>
            <a:r>
              <a:rPr lang="en-US" sz="2400" err="1"/>
              <a:t>xử</a:t>
            </a:r>
            <a:r>
              <a:rPr lang="en-US" sz="2400"/>
              <a:t> </a:t>
            </a:r>
            <a:r>
              <a:rPr lang="en-US" sz="2400" err="1"/>
              <a:t>lý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chuẩn</a:t>
            </a:r>
            <a:r>
              <a:rPr lang="en-US" sz="2400"/>
              <a:t> </a:t>
            </a:r>
            <a:r>
              <a:rPr lang="en-US" sz="2400" err="1"/>
              <a:t>bị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11818-E8DD-CC7C-98B4-716C2EE12CD7}"/>
              </a:ext>
            </a:extLst>
          </p:cNvPr>
          <p:cNvSpPr txBox="1"/>
          <p:nvPr/>
        </p:nvSpPr>
        <p:spPr>
          <a:xfrm>
            <a:off x="815857" y="2694437"/>
            <a:ext cx="10030121" cy="367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Tiền</a:t>
            </a:r>
            <a:r>
              <a:rPr lang="en-US" sz="1800"/>
              <a:t> </a:t>
            </a:r>
            <a:r>
              <a:rPr lang="en-US" sz="1800" err="1"/>
              <a:t>xử</a:t>
            </a:r>
            <a:r>
              <a:rPr lang="en-US" sz="1800"/>
              <a:t> </a:t>
            </a:r>
            <a:r>
              <a:rPr lang="en-US" sz="1800" err="1"/>
              <a:t>lý</a:t>
            </a:r>
            <a:r>
              <a:rPr lang="en-US" sz="1800"/>
              <a:t> </a:t>
            </a:r>
            <a:r>
              <a:rPr lang="en-US" sz="1800" err="1"/>
              <a:t>dữ</a:t>
            </a:r>
            <a:r>
              <a:rPr lang="en-US" sz="1800"/>
              <a:t> liệu: </a:t>
            </a:r>
            <a:r>
              <a:rPr lang="en-US" sz="1800" err="1"/>
              <a:t>loại</a:t>
            </a:r>
            <a:r>
              <a:rPr lang="en-US" sz="1800"/>
              <a:t> </a:t>
            </a:r>
            <a:r>
              <a:rPr lang="en-US" sz="1800" err="1"/>
              <a:t>bỏ</a:t>
            </a:r>
            <a:r>
              <a:rPr lang="en-US" sz="1800"/>
              <a:t> </a:t>
            </a:r>
            <a:r>
              <a:rPr lang="en-US" sz="1800" err="1"/>
              <a:t>dữ</a:t>
            </a:r>
            <a:r>
              <a:rPr lang="en-US" sz="1800"/>
              <a:t> </a:t>
            </a:r>
            <a:r>
              <a:rPr lang="en-US" sz="1800" err="1"/>
              <a:t>liệu</a:t>
            </a:r>
            <a:r>
              <a:rPr lang="en-US" sz="1800"/>
              <a:t> </a:t>
            </a:r>
            <a:r>
              <a:rPr lang="en-US" sz="1800" err="1"/>
              <a:t>nhiễu</a:t>
            </a:r>
            <a:r>
              <a:rPr lang="en-US" sz="1800"/>
              <a:t>, </a:t>
            </a:r>
            <a:r>
              <a:rPr lang="en-US" sz="1800" err="1"/>
              <a:t>chuẩn</a:t>
            </a:r>
            <a:r>
              <a:rPr lang="en-US" sz="1800"/>
              <a:t> </a:t>
            </a:r>
            <a:r>
              <a:rPr lang="en-US" sz="1800" err="1"/>
              <a:t>hoá</a:t>
            </a:r>
            <a:r>
              <a:rPr lang="en-US" sz="1800"/>
              <a:t> </a:t>
            </a:r>
            <a:r>
              <a:rPr lang="en-US" sz="1800" err="1"/>
              <a:t>dữ</a:t>
            </a:r>
            <a:r>
              <a:rPr lang="en-US" sz="1800"/>
              <a:t> </a:t>
            </a:r>
            <a:r>
              <a:rPr lang="en-US" sz="1800" err="1"/>
              <a:t>liệu</a:t>
            </a:r>
            <a:r>
              <a:rPr lang="en-US" sz="1800"/>
              <a:t>, </a:t>
            </a:r>
            <a:r>
              <a:rPr lang="en-US" sz="1800" err="1"/>
              <a:t>chọn</a:t>
            </a:r>
            <a:r>
              <a:rPr lang="en-US" sz="1800"/>
              <a:t> </a:t>
            </a:r>
            <a:r>
              <a:rPr lang="en-US" sz="1800" err="1"/>
              <a:t>lọc</a:t>
            </a:r>
            <a:r>
              <a:rPr lang="en-US" sz="1800"/>
              <a:t> </a:t>
            </a:r>
            <a:r>
              <a:rPr lang="en-US" sz="1800" err="1"/>
              <a:t>đặc</a:t>
            </a:r>
            <a:r>
              <a:rPr lang="en-US" sz="1800"/>
              <a:t> </a:t>
            </a:r>
            <a:r>
              <a:rPr lang="en-US" sz="1800" err="1"/>
              <a:t>trưng</a:t>
            </a:r>
            <a:r>
              <a:rPr lang="en-US" sz="1800"/>
              <a:t> (feature selection) </a:t>
            </a:r>
            <a:r>
              <a:rPr lang="en-US" sz="1800" err="1"/>
              <a:t>và</a:t>
            </a:r>
            <a:r>
              <a:rPr lang="en-US" sz="1800"/>
              <a:t> </a:t>
            </a:r>
            <a:r>
              <a:rPr lang="en-US" sz="1800" err="1"/>
              <a:t>rút</a:t>
            </a:r>
            <a:r>
              <a:rPr lang="en-US" sz="1800"/>
              <a:t> </a:t>
            </a:r>
            <a:r>
              <a:rPr lang="en-US" sz="1800" err="1"/>
              <a:t>trích</a:t>
            </a:r>
            <a:r>
              <a:rPr lang="en-US" sz="1800"/>
              <a:t> </a:t>
            </a:r>
            <a:r>
              <a:rPr lang="en-US" sz="1800" err="1"/>
              <a:t>đặc</a:t>
            </a:r>
            <a:r>
              <a:rPr lang="en-US" sz="1800"/>
              <a:t> </a:t>
            </a:r>
            <a:r>
              <a:rPr lang="en-US" sz="1800" err="1"/>
              <a:t>trưng</a:t>
            </a:r>
            <a:r>
              <a:rPr lang="en-US" sz="1800"/>
              <a:t> (feature extraction).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Từ</a:t>
            </a:r>
            <a:r>
              <a:rPr lang="en-US" sz="1800"/>
              <a:t> </a:t>
            </a:r>
            <a:r>
              <a:rPr lang="en-US" sz="1800" err="1"/>
              <a:t>đó</a:t>
            </a:r>
            <a:r>
              <a:rPr lang="en-US" sz="1800"/>
              <a:t> ta </a:t>
            </a:r>
            <a:r>
              <a:rPr lang="en-US" sz="1800" err="1"/>
              <a:t>xây</a:t>
            </a:r>
            <a:r>
              <a:rPr lang="en-US" sz="1800"/>
              <a:t> </a:t>
            </a:r>
            <a:r>
              <a:rPr lang="en-US" sz="1800" err="1"/>
              <a:t>dựng</a:t>
            </a:r>
            <a:r>
              <a:rPr lang="en-US" sz="1800"/>
              <a:t> </a:t>
            </a:r>
            <a:r>
              <a:rPr lang="en-US" sz="1800" err="1"/>
              <a:t>một</a:t>
            </a:r>
            <a:r>
              <a:rPr lang="en-US" sz="1800"/>
              <a:t> </a:t>
            </a:r>
            <a:r>
              <a:rPr lang="en-US" sz="1800" err="1"/>
              <a:t>tập</a:t>
            </a:r>
            <a:r>
              <a:rPr lang="en-US" sz="1800"/>
              <a:t> </a:t>
            </a:r>
            <a:r>
              <a:rPr lang="en-US" sz="1800" err="1"/>
              <a:t>dữ</a:t>
            </a:r>
            <a:r>
              <a:rPr lang="en-US" sz="1800"/>
              <a:t> </a:t>
            </a:r>
            <a:r>
              <a:rPr lang="en-US" sz="1800" err="1"/>
              <a:t>liệu</a:t>
            </a:r>
            <a:r>
              <a:rPr lang="en-US" sz="1800"/>
              <a:t> </a:t>
            </a:r>
            <a:r>
              <a:rPr lang="en-US" sz="1800" err="1"/>
              <a:t>với</a:t>
            </a:r>
            <a:r>
              <a:rPr lang="en-US" sz="1800"/>
              <a:t> </a:t>
            </a:r>
            <a:r>
              <a:rPr lang="en-US" sz="1800" err="1"/>
              <a:t>các</a:t>
            </a:r>
            <a:r>
              <a:rPr lang="en-US" sz="1800"/>
              <a:t> email </a:t>
            </a:r>
            <a:r>
              <a:rPr lang="en-US" sz="1800" err="1"/>
              <a:t>đã</a:t>
            </a:r>
            <a:r>
              <a:rPr lang="en-US" sz="1800"/>
              <a:t> </a:t>
            </a:r>
            <a:r>
              <a:rPr lang="en-US" sz="1800" err="1"/>
              <a:t>được</a:t>
            </a:r>
            <a:r>
              <a:rPr lang="en-US" sz="1800"/>
              <a:t> </a:t>
            </a:r>
            <a:r>
              <a:rPr lang="en-US" sz="1800" err="1"/>
              <a:t>phân</a:t>
            </a:r>
            <a:r>
              <a:rPr lang="en-US" sz="1800"/>
              <a:t> </a:t>
            </a:r>
            <a:r>
              <a:rPr lang="en-US" sz="1800" err="1"/>
              <a:t>loại</a:t>
            </a:r>
            <a:r>
              <a:rPr lang="en-US" sz="1800"/>
              <a:t> </a:t>
            </a:r>
            <a:r>
              <a:rPr lang="en-US" sz="1800" err="1"/>
              <a:t>thành</a:t>
            </a:r>
            <a:r>
              <a:rPr lang="en-US" sz="1800"/>
              <a:t> </a:t>
            </a:r>
            <a:r>
              <a:rPr lang="en-US" sz="1800" err="1"/>
              <a:t>hai</a:t>
            </a:r>
            <a:r>
              <a:rPr lang="en-US" sz="1800"/>
              <a:t> </a:t>
            </a:r>
            <a:r>
              <a:rPr lang="en-US" sz="1800" err="1"/>
              <a:t>lớp</a:t>
            </a:r>
            <a:r>
              <a:rPr lang="en-US" sz="1800"/>
              <a:t>: "spam" </a:t>
            </a:r>
            <a:r>
              <a:rPr lang="en-US" sz="1800" err="1"/>
              <a:t>và</a:t>
            </a:r>
            <a:r>
              <a:rPr lang="en-US" sz="1800"/>
              <a:t> "</a:t>
            </a:r>
            <a:r>
              <a:rPr lang="en-US" sz="1800" err="1"/>
              <a:t>không</a:t>
            </a:r>
            <a:r>
              <a:rPr lang="en-US" sz="1800"/>
              <a:t> spam".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Các</a:t>
            </a:r>
            <a:r>
              <a:rPr lang="en-US" sz="1800"/>
              <a:t> email </a:t>
            </a:r>
            <a:r>
              <a:rPr lang="en-US" sz="1800" err="1"/>
              <a:t>này</a:t>
            </a:r>
            <a:r>
              <a:rPr lang="en-US" sz="1800"/>
              <a:t> </a:t>
            </a:r>
            <a:r>
              <a:rPr lang="en-US" sz="1800" err="1"/>
              <a:t>cần</a:t>
            </a:r>
            <a:r>
              <a:rPr lang="en-US" sz="1800"/>
              <a:t> </a:t>
            </a:r>
            <a:r>
              <a:rPr lang="en-US" sz="1800" err="1"/>
              <a:t>được</a:t>
            </a:r>
            <a:r>
              <a:rPr lang="en-US" sz="1800"/>
              <a:t> </a:t>
            </a:r>
            <a:r>
              <a:rPr lang="en-US" sz="1800" err="1"/>
              <a:t>biểu</a:t>
            </a:r>
            <a:r>
              <a:rPr lang="en-US" sz="1800"/>
              <a:t> </a:t>
            </a:r>
            <a:r>
              <a:rPr lang="en-US" sz="1800" err="1"/>
              <a:t>diễn</a:t>
            </a:r>
            <a:r>
              <a:rPr lang="en-US" sz="1800"/>
              <a:t> </a:t>
            </a:r>
            <a:r>
              <a:rPr lang="en-US" sz="1800" err="1"/>
              <a:t>bằng</a:t>
            </a:r>
            <a:r>
              <a:rPr lang="en-US" sz="1800"/>
              <a:t> </a:t>
            </a:r>
            <a:r>
              <a:rPr lang="en-US" sz="1800" err="1"/>
              <a:t>các</a:t>
            </a:r>
            <a:r>
              <a:rPr lang="en-US" sz="1800"/>
              <a:t> vector </a:t>
            </a:r>
            <a:r>
              <a:rPr lang="en-US" sz="1800" err="1"/>
              <a:t>đặc</a:t>
            </a:r>
            <a:r>
              <a:rPr lang="en-US" sz="1800"/>
              <a:t> </a:t>
            </a:r>
            <a:r>
              <a:rPr lang="en-US" sz="1800" err="1"/>
              <a:t>trưng</a:t>
            </a:r>
            <a:r>
              <a:rPr lang="en-US" sz="1800"/>
              <a:t>, </a:t>
            </a:r>
            <a:r>
              <a:rPr lang="en-US" sz="1800" err="1"/>
              <a:t>trong</a:t>
            </a:r>
            <a:r>
              <a:rPr lang="en-US" sz="1800"/>
              <a:t> </a:t>
            </a:r>
            <a:r>
              <a:rPr lang="en-US" sz="1800" err="1"/>
              <a:t>đó</a:t>
            </a:r>
            <a:r>
              <a:rPr lang="en-US" sz="1800"/>
              <a:t> </a:t>
            </a:r>
            <a:r>
              <a:rPr lang="en-US" sz="1800" err="1"/>
              <a:t>mỗi</a:t>
            </a:r>
            <a:r>
              <a:rPr lang="en-US" sz="1800"/>
              <a:t> </a:t>
            </a:r>
            <a:r>
              <a:rPr lang="en-US" sz="1800" err="1"/>
              <a:t>phần</a:t>
            </a:r>
            <a:r>
              <a:rPr lang="en-US" sz="1800"/>
              <a:t> </a:t>
            </a:r>
            <a:r>
              <a:rPr lang="en-US" sz="1800" err="1"/>
              <a:t>tử</a:t>
            </a:r>
            <a:r>
              <a:rPr lang="en-US" sz="1800"/>
              <a:t> </a:t>
            </a:r>
            <a:r>
              <a:rPr lang="en-US" sz="1800" err="1"/>
              <a:t>của</a:t>
            </a:r>
            <a:r>
              <a:rPr lang="en-US" sz="1800"/>
              <a:t> vector </a:t>
            </a:r>
            <a:r>
              <a:rPr lang="en-US" sz="1800" err="1"/>
              <a:t>tương</a:t>
            </a:r>
            <a:r>
              <a:rPr lang="en-US" sz="1800"/>
              <a:t> </a:t>
            </a:r>
            <a:r>
              <a:rPr lang="en-US" sz="1800" err="1"/>
              <a:t>ứng</a:t>
            </a:r>
            <a:r>
              <a:rPr lang="en-US" sz="1800"/>
              <a:t> </a:t>
            </a:r>
            <a:r>
              <a:rPr lang="en-US" sz="1800" err="1"/>
              <a:t>với</a:t>
            </a:r>
            <a:r>
              <a:rPr lang="en-US" sz="1800"/>
              <a:t> </a:t>
            </a:r>
            <a:r>
              <a:rPr lang="en-US" sz="1800" err="1"/>
              <a:t>một</a:t>
            </a:r>
            <a:r>
              <a:rPr lang="en-US" sz="1800"/>
              <a:t> </a:t>
            </a:r>
            <a:r>
              <a:rPr lang="en-US" sz="1800" err="1"/>
              <a:t>từ</a:t>
            </a:r>
            <a:r>
              <a:rPr lang="en-US" sz="1800"/>
              <a:t> </a:t>
            </a:r>
            <a:r>
              <a:rPr lang="en-US" sz="1800" err="1"/>
              <a:t>trong</a:t>
            </a:r>
            <a:r>
              <a:rPr lang="en-US" sz="1800"/>
              <a:t> email </a:t>
            </a:r>
            <a:r>
              <a:rPr lang="en-US" sz="1800" err="1"/>
              <a:t>và</a:t>
            </a:r>
            <a:r>
              <a:rPr lang="en-US" sz="1800"/>
              <a:t> </a:t>
            </a:r>
            <a:r>
              <a:rPr lang="en-US" sz="1800" err="1"/>
              <a:t>giá</a:t>
            </a:r>
            <a:r>
              <a:rPr lang="en-US" sz="1800"/>
              <a:t> </a:t>
            </a:r>
            <a:r>
              <a:rPr lang="en-US" sz="1800" err="1"/>
              <a:t>trị</a:t>
            </a:r>
            <a:r>
              <a:rPr lang="en-US" sz="1800"/>
              <a:t> </a:t>
            </a:r>
            <a:r>
              <a:rPr lang="en-US" sz="1800" err="1"/>
              <a:t>của</a:t>
            </a:r>
            <a:r>
              <a:rPr lang="en-US" sz="1800"/>
              <a:t> </a:t>
            </a:r>
            <a:r>
              <a:rPr lang="en-US" sz="1800" err="1"/>
              <a:t>nó</a:t>
            </a:r>
            <a:r>
              <a:rPr lang="en-US" sz="1800"/>
              <a:t> </a:t>
            </a:r>
            <a:r>
              <a:rPr lang="en-US" sz="1800" err="1"/>
              <a:t>là</a:t>
            </a:r>
            <a:r>
              <a:rPr lang="en-US" sz="1800"/>
              <a:t> </a:t>
            </a:r>
            <a:r>
              <a:rPr lang="en-US" sz="1800" err="1"/>
              <a:t>số</a:t>
            </a:r>
            <a:r>
              <a:rPr lang="en-US" sz="1800"/>
              <a:t> </a:t>
            </a:r>
            <a:r>
              <a:rPr lang="en-US" sz="1800" err="1"/>
              <a:t>lần</a:t>
            </a:r>
            <a:r>
              <a:rPr lang="en-US" sz="1800"/>
              <a:t> </a:t>
            </a:r>
            <a:r>
              <a:rPr lang="en-US" sz="1800" err="1"/>
              <a:t>xuất</a:t>
            </a:r>
            <a:r>
              <a:rPr lang="en-US" sz="1800"/>
              <a:t> </a:t>
            </a:r>
            <a:r>
              <a:rPr lang="en-US" sz="1800" err="1"/>
              <a:t>hiện</a:t>
            </a:r>
            <a:r>
              <a:rPr lang="en-US" sz="1800"/>
              <a:t> </a:t>
            </a:r>
            <a:r>
              <a:rPr lang="en-US" sz="1800" err="1"/>
              <a:t>của</a:t>
            </a:r>
            <a:r>
              <a:rPr lang="en-US" sz="1800"/>
              <a:t> </a:t>
            </a:r>
            <a:r>
              <a:rPr lang="en-US" sz="1800" err="1"/>
              <a:t>từ</a:t>
            </a:r>
            <a:r>
              <a:rPr lang="en-US" sz="1800"/>
              <a:t> </a:t>
            </a:r>
            <a:r>
              <a:rPr lang="en-US" sz="1800" err="1"/>
              <a:t>đó</a:t>
            </a:r>
            <a:r>
              <a:rPr lang="en-US" sz="1800"/>
              <a:t> </a:t>
            </a:r>
            <a:r>
              <a:rPr lang="en-US" sz="1800" err="1"/>
              <a:t>trong</a:t>
            </a:r>
            <a:r>
              <a:rPr lang="en-US" sz="1800"/>
              <a:t> email.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Chúng</a:t>
            </a:r>
            <a:r>
              <a:rPr lang="en-US" sz="1800"/>
              <a:t> ta </a:t>
            </a:r>
            <a:r>
              <a:rPr lang="en-US" sz="1800" err="1"/>
              <a:t>cũng</a:t>
            </a:r>
            <a:r>
              <a:rPr lang="en-US" sz="1800"/>
              <a:t> </a:t>
            </a:r>
            <a:r>
              <a:rPr lang="en-US" sz="1800" err="1"/>
              <a:t>cần</a:t>
            </a:r>
            <a:r>
              <a:rPr lang="en-US" sz="1800"/>
              <a:t> </a:t>
            </a:r>
            <a:r>
              <a:rPr lang="en-US" sz="1800" err="1"/>
              <a:t>phải</a:t>
            </a:r>
            <a:r>
              <a:rPr lang="en-US" sz="1800"/>
              <a:t> chia </a:t>
            </a:r>
            <a:r>
              <a:rPr lang="en-US" sz="1800" err="1"/>
              <a:t>tập</a:t>
            </a:r>
            <a:r>
              <a:rPr lang="en-US" sz="1800"/>
              <a:t> </a:t>
            </a:r>
            <a:r>
              <a:rPr lang="en-US" sz="1800" err="1"/>
              <a:t>dữ</a:t>
            </a:r>
            <a:r>
              <a:rPr lang="en-US" sz="1800"/>
              <a:t> </a:t>
            </a:r>
            <a:r>
              <a:rPr lang="en-US" sz="1800" err="1"/>
              <a:t>liệu</a:t>
            </a:r>
            <a:r>
              <a:rPr lang="en-US" sz="1800"/>
              <a:t> </a:t>
            </a:r>
            <a:r>
              <a:rPr lang="en-US" sz="1800" err="1"/>
              <a:t>thành</a:t>
            </a:r>
            <a:r>
              <a:rPr lang="en-US" sz="1800"/>
              <a:t> </a:t>
            </a:r>
            <a:r>
              <a:rPr lang="en-US" sz="1800" err="1"/>
              <a:t>hai</a:t>
            </a:r>
            <a:r>
              <a:rPr lang="en-US" sz="1800"/>
              <a:t> </a:t>
            </a:r>
            <a:r>
              <a:rPr lang="en-US" sz="1800" err="1"/>
              <a:t>phần</a:t>
            </a:r>
            <a:r>
              <a:rPr lang="en-US" sz="1800"/>
              <a:t>: </a:t>
            </a:r>
            <a:r>
              <a:rPr lang="en-US" sz="1800" err="1"/>
              <a:t>tập</a:t>
            </a:r>
            <a:r>
              <a:rPr lang="en-US" sz="1800"/>
              <a:t> </a:t>
            </a:r>
            <a:r>
              <a:rPr lang="en-US" sz="1800" err="1"/>
              <a:t>huấn</a:t>
            </a:r>
            <a:r>
              <a:rPr lang="en-US" sz="1800"/>
              <a:t> </a:t>
            </a:r>
            <a:r>
              <a:rPr lang="en-US" sz="1800" err="1"/>
              <a:t>luyện</a:t>
            </a:r>
            <a:r>
              <a:rPr lang="en-US" sz="1800"/>
              <a:t> </a:t>
            </a:r>
            <a:r>
              <a:rPr lang="en-US" sz="1800" err="1"/>
              <a:t>được</a:t>
            </a:r>
            <a:r>
              <a:rPr lang="en-US" sz="1800"/>
              <a:t> </a:t>
            </a:r>
            <a:r>
              <a:rPr lang="en-US" sz="1800" err="1"/>
              <a:t>sử</a:t>
            </a:r>
            <a:r>
              <a:rPr lang="en-US" sz="1800"/>
              <a:t> </a:t>
            </a:r>
            <a:r>
              <a:rPr lang="en-US" sz="1800" err="1"/>
              <a:t>dụng</a:t>
            </a:r>
            <a:r>
              <a:rPr lang="en-US" sz="1800"/>
              <a:t> </a:t>
            </a:r>
            <a:r>
              <a:rPr lang="en-US" sz="1800" err="1"/>
              <a:t>để</a:t>
            </a:r>
            <a:r>
              <a:rPr lang="en-US" sz="1800"/>
              <a:t> </a:t>
            </a:r>
            <a:r>
              <a:rPr lang="en-US" sz="1800" err="1"/>
              <a:t>huấn</a:t>
            </a:r>
            <a:r>
              <a:rPr lang="en-US" sz="1800"/>
              <a:t> </a:t>
            </a:r>
            <a:r>
              <a:rPr lang="en-US" sz="1800" err="1"/>
              <a:t>luyện</a:t>
            </a:r>
            <a:r>
              <a:rPr lang="en-US" sz="1800"/>
              <a:t> </a:t>
            </a:r>
            <a:r>
              <a:rPr lang="en-US" sz="1800" err="1"/>
              <a:t>mô</a:t>
            </a:r>
            <a:r>
              <a:rPr lang="en-US" sz="1800"/>
              <a:t> </a:t>
            </a:r>
            <a:r>
              <a:rPr lang="en-US" sz="1800" err="1"/>
              <a:t>hình</a:t>
            </a:r>
            <a:r>
              <a:rPr lang="en-US" sz="1800"/>
              <a:t> Naive Bayes </a:t>
            </a:r>
            <a:r>
              <a:rPr lang="en-US" sz="1800" err="1"/>
              <a:t>và</a:t>
            </a:r>
            <a:r>
              <a:rPr lang="en-US" sz="1800"/>
              <a:t> </a:t>
            </a:r>
            <a:r>
              <a:rPr lang="en-US" sz="1800" err="1"/>
              <a:t>tập</a:t>
            </a:r>
            <a:r>
              <a:rPr lang="en-US" sz="1800"/>
              <a:t> </a:t>
            </a:r>
            <a:r>
              <a:rPr lang="en-US" sz="1800" err="1"/>
              <a:t>kiểm</a:t>
            </a:r>
            <a:r>
              <a:rPr lang="en-US" sz="1800"/>
              <a:t> </a:t>
            </a:r>
            <a:r>
              <a:rPr lang="en-US" sz="1800" err="1"/>
              <a:t>tra</a:t>
            </a:r>
            <a:r>
              <a:rPr lang="en-US" sz="1800"/>
              <a:t> </a:t>
            </a:r>
            <a:r>
              <a:rPr lang="en-US" sz="1800" err="1"/>
              <a:t>đánh</a:t>
            </a:r>
            <a:r>
              <a:rPr lang="en-US" sz="1800"/>
              <a:t> </a:t>
            </a:r>
            <a:r>
              <a:rPr lang="en-US" sz="1800" err="1"/>
              <a:t>giá</a:t>
            </a:r>
            <a:r>
              <a:rPr lang="en-US" sz="1800"/>
              <a:t> </a:t>
            </a:r>
            <a:r>
              <a:rPr lang="en-US" sz="1800" err="1"/>
              <a:t>hiệu</a:t>
            </a:r>
            <a:r>
              <a:rPr lang="en-US" sz="1800"/>
              <a:t> </a:t>
            </a:r>
            <a:r>
              <a:rPr lang="en-US" sz="1800" err="1"/>
              <a:t>suất</a:t>
            </a:r>
            <a:r>
              <a:rPr lang="en-US" sz="1800"/>
              <a:t> </a:t>
            </a:r>
            <a:r>
              <a:rPr lang="en-US" sz="1800" err="1"/>
              <a:t>của</a:t>
            </a:r>
            <a:r>
              <a:rPr lang="en-US" sz="1800"/>
              <a:t> </a:t>
            </a:r>
            <a:r>
              <a:rPr lang="en-US" sz="1800" err="1"/>
              <a:t>mô</a:t>
            </a:r>
            <a:r>
              <a:rPr lang="en-US" sz="1800"/>
              <a:t> </a:t>
            </a:r>
            <a:r>
              <a:rPr lang="en-US" sz="1800" err="1"/>
              <a:t>hình</a:t>
            </a:r>
            <a:r>
              <a:rPr lang="en-US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2268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Các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bước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thực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hiện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  <a:p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1.2  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Thuật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toán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Naïve Bayes</a:t>
            </a:r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3365D-A2A4-81E9-F4C1-AFEFCB570E5C}"/>
              </a:ext>
            </a:extLst>
          </p:cNvPr>
          <p:cNvSpPr txBox="1"/>
          <p:nvPr/>
        </p:nvSpPr>
        <p:spPr>
          <a:xfrm>
            <a:off x="815857" y="2172559"/>
            <a:ext cx="10152670" cy="40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err="1"/>
              <a:t>Bước</a:t>
            </a:r>
            <a:r>
              <a:rPr lang="en-US" sz="2400" b="1"/>
              <a:t> 2: </a:t>
            </a:r>
            <a:r>
              <a:rPr lang="en-US" sz="2400" err="1"/>
              <a:t>Tính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 </a:t>
            </a:r>
            <a:r>
              <a:rPr lang="en-US" sz="2400" err="1"/>
              <a:t>xác</a:t>
            </a:r>
            <a:r>
              <a:rPr lang="en-US" sz="2400"/>
              <a:t> </a:t>
            </a:r>
            <a:r>
              <a:rPr lang="en-US" sz="2400" err="1"/>
              <a:t>suất</a:t>
            </a:r>
            <a:r>
              <a:rPr lang="en-US" sz="2400"/>
              <a:t> </a:t>
            </a:r>
            <a:r>
              <a:rPr lang="en-US" sz="2400" err="1"/>
              <a:t>tiền</a:t>
            </a:r>
            <a:r>
              <a:rPr lang="en-US" sz="2400"/>
              <a:t> </a:t>
            </a:r>
            <a:r>
              <a:rPr lang="en-US" sz="2400" err="1"/>
              <a:t>nghiệm</a:t>
            </a:r>
            <a:r>
              <a:rPr lang="en-US" sz="2400"/>
              <a:t> (Prior probability )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err="1"/>
              <a:t>Xác</a:t>
            </a:r>
            <a:r>
              <a:rPr lang="en-US" sz="1800"/>
              <a:t> </a:t>
            </a:r>
            <a:r>
              <a:rPr lang="en-US" sz="1800" err="1"/>
              <a:t>suất</a:t>
            </a:r>
            <a:r>
              <a:rPr lang="en-US" sz="1800"/>
              <a:t> </a:t>
            </a:r>
            <a:r>
              <a:rPr lang="en-US" sz="1800" err="1"/>
              <a:t>tiên</a:t>
            </a:r>
            <a:r>
              <a:rPr lang="en-US" sz="1800"/>
              <a:t> </a:t>
            </a:r>
            <a:r>
              <a:rPr lang="en-US" sz="1800" err="1"/>
              <a:t>nghiệm</a:t>
            </a:r>
            <a:r>
              <a:rPr lang="en-US" sz="1800"/>
              <a:t> </a:t>
            </a:r>
            <a:r>
              <a:rPr lang="en-US" sz="1800" err="1"/>
              <a:t>là</a:t>
            </a:r>
            <a:r>
              <a:rPr lang="en-US" sz="1800"/>
              <a:t> </a:t>
            </a:r>
            <a:r>
              <a:rPr lang="en-US" sz="1800" err="1"/>
              <a:t>xác</a:t>
            </a:r>
            <a:r>
              <a:rPr lang="en-US" sz="1800"/>
              <a:t> </a:t>
            </a:r>
            <a:r>
              <a:rPr lang="en-US" sz="1800" err="1"/>
              <a:t>suất</a:t>
            </a:r>
            <a:r>
              <a:rPr lang="en-US" sz="1800"/>
              <a:t> </a:t>
            </a:r>
            <a:r>
              <a:rPr lang="en-US" sz="1800" err="1"/>
              <a:t>của</a:t>
            </a:r>
            <a:r>
              <a:rPr lang="en-US" sz="1800"/>
              <a:t> </a:t>
            </a:r>
            <a:r>
              <a:rPr lang="en-US" sz="1800" err="1"/>
              <a:t>các</a:t>
            </a:r>
            <a:r>
              <a:rPr lang="en-US" sz="1800"/>
              <a:t> </a:t>
            </a:r>
            <a:r>
              <a:rPr lang="en-US" sz="1800" err="1"/>
              <a:t>lớp</a:t>
            </a:r>
            <a:r>
              <a:rPr lang="en-US" sz="1800"/>
              <a:t> "spam" </a:t>
            </a:r>
            <a:r>
              <a:rPr lang="en-US" sz="1800" err="1"/>
              <a:t>và</a:t>
            </a:r>
            <a:r>
              <a:rPr lang="en-US" sz="1800"/>
              <a:t> "</a:t>
            </a:r>
            <a:r>
              <a:rPr lang="en-US" sz="1800" err="1"/>
              <a:t>không</a:t>
            </a:r>
            <a:r>
              <a:rPr lang="en-US" sz="1800"/>
              <a:t> spam" </a:t>
            </a:r>
            <a:r>
              <a:rPr lang="en-US" sz="1800" err="1"/>
              <a:t>trên</a:t>
            </a:r>
            <a:r>
              <a:rPr lang="en-US" sz="1800"/>
              <a:t> </a:t>
            </a:r>
            <a:r>
              <a:rPr lang="en-US" sz="1800" err="1"/>
              <a:t>toàn</a:t>
            </a:r>
            <a:r>
              <a:rPr lang="en-US" sz="1800"/>
              <a:t> </a:t>
            </a:r>
            <a:r>
              <a:rPr lang="en-US" sz="1800" err="1"/>
              <a:t>bộ</a:t>
            </a:r>
            <a:r>
              <a:rPr lang="en-US" sz="1800"/>
              <a:t> </a:t>
            </a:r>
            <a:r>
              <a:rPr lang="en-US" sz="1800" err="1"/>
              <a:t>tập</a:t>
            </a:r>
            <a:r>
              <a:rPr lang="en-US" sz="1800"/>
              <a:t> </a:t>
            </a:r>
            <a:r>
              <a:rPr lang="en-US" sz="1800" err="1"/>
              <a:t>huấn</a:t>
            </a:r>
            <a:r>
              <a:rPr lang="en-US" sz="1800"/>
              <a:t> </a:t>
            </a:r>
            <a:r>
              <a:rPr lang="en-US" sz="1800" err="1"/>
              <a:t>luyện</a:t>
            </a:r>
            <a:r>
              <a:rPr lang="en-US" sz="1800"/>
              <a:t>. </a:t>
            </a:r>
            <a:r>
              <a:rPr lang="en-US" sz="1800" err="1"/>
              <a:t>Chúng</a:t>
            </a:r>
            <a:r>
              <a:rPr lang="en-US" sz="1800"/>
              <a:t> ta </a:t>
            </a:r>
            <a:r>
              <a:rPr lang="en-US" sz="1800" err="1"/>
              <a:t>tính</a:t>
            </a:r>
            <a:r>
              <a:rPr lang="en-US" sz="1800"/>
              <a:t> </a:t>
            </a:r>
            <a:r>
              <a:rPr lang="en-US" sz="1800" err="1"/>
              <a:t>toán</a:t>
            </a:r>
            <a:r>
              <a:rPr lang="en-US" sz="1800"/>
              <a:t> </a:t>
            </a:r>
            <a:r>
              <a:rPr lang="en-US" sz="1800" err="1"/>
              <a:t>xác</a:t>
            </a:r>
            <a:r>
              <a:rPr lang="en-US" sz="1800"/>
              <a:t> </a:t>
            </a:r>
            <a:r>
              <a:rPr lang="en-US" sz="1800" err="1"/>
              <a:t>suất</a:t>
            </a:r>
            <a:r>
              <a:rPr lang="en-US" sz="1800"/>
              <a:t> </a:t>
            </a:r>
            <a:r>
              <a:rPr lang="en-US" sz="1800" err="1"/>
              <a:t>này</a:t>
            </a:r>
            <a:r>
              <a:rPr lang="en-US" sz="1800"/>
              <a:t> </a:t>
            </a:r>
            <a:r>
              <a:rPr lang="en-US" sz="1800" err="1"/>
              <a:t>bằng</a:t>
            </a:r>
            <a:r>
              <a:rPr lang="en-US" sz="1800"/>
              <a:t> </a:t>
            </a:r>
            <a:r>
              <a:rPr lang="en-US" sz="1800" err="1"/>
              <a:t>cách</a:t>
            </a:r>
            <a:r>
              <a:rPr lang="en-US" sz="1800"/>
              <a:t> </a:t>
            </a:r>
            <a:r>
              <a:rPr lang="en-US" sz="1800" err="1"/>
              <a:t>đếm</a:t>
            </a:r>
            <a:r>
              <a:rPr lang="en-US" sz="1800"/>
              <a:t> </a:t>
            </a:r>
            <a:r>
              <a:rPr lang="en-US" sz="1800" err="1"/>
              <a:t>số</a:t>
            </a:r>
            <a:r>
              <a:rPr lang="en-US" sz="1800"/>
              <a:t> </a:t>
            </a:r>
            <a:r>
              <a:rPr lang="en-US" sz="1800" err="1"/>
              <a:t>lượng</a:t>
            </a:r>
            <a:r>
              <a:rPr lang="en-US" sz="1800"/>
              <a:t> email </a:t>
            </a:r>
            <a:r>
              <a:rPr lang="en-US" sz="1800" err="1"/>
              <a:t>trong</a:t>
            </a:r>
            <a:r>
              <a:rPr lang="en-US" sz="1800"/>
              <a:t> </a:t>
            </a:r>
            <a:r>
              <a:rPr lang="en-US" sz="1800" err="1"/>
              <a:t>mỗi</a:t>
            </a:r>
            <a:r>
              <a:rPr lang="en-US" sz="1800"/>
              <a:t> </a:t>
            </a:r>
            <a:r>
              <a:rPr lang="en-US" sz="1800" err="1"/>
              <a:t>lớp</a:t>
            </a:r>
            <a:r>
              <a:rPr lang="en-US" sz="1800"/>
              <a:t> </a:t>
            </a:r>
            <a:r>
              <a:rPr lang="en-US" sz="1800" err="1"/>
              <a:t>và</a:t>
            </a:r>
            <a:r>
              <a:rPr lang="en-US" sz="1800"/>
              <a:t> chia </a:t>
            </a:r>
            <a:r>
              <a:rPr lang="en-US" sz="1800" err="1"/>
              <a:t>cho</a:t>
            </a:r>
            <a:r>
              <a:rPr lang="en-US" sz="1800"/>
              <a:t> </a:t>
            </a:r>
            <a:r>
              <a:rPr lang="en-US" sz="1800" err="1"/>
              <a:t>tổng</a:t>
            </a:r>
            <a:r>
              <a:rPr lang="en-US" sz="1800"/>
              <a:t> </a:t>
            </a:r>
            <a:r>
              <a:rPr lang="en-US" sz="1800" err="1"/>
              <a:t>số</a:t>
            </a:r>
            <a:r>
              <a:rPr lang="en-US" sz="1800"/>
              <a:t> email.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err="1"/>
              <a:t>Bước</a:t>
            </a:r>
            <a:r>
              <a:rPr lang="en-US" sz="2400" b="1"/>
              <a:t> 3: </a:t>
            </a:r>
            <a:r>
              <a:rPr lang="en-US" sz="2400" err="1"/>
              <a:t>Tính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 </a:t>
            </a:r>
            <a:r>
              <a:rPr lang="en-US" sz="2400" err="1"/>
              <a:t>xác</a:t>
            </a:r>
            <a:r>
              <a:rPr lang="en-US" sz="2400"/>
              <a:t> </a:t>
            </a:r>
            <a:r>
              <a:rPr lang="en-US" sz="2400" err="1"/>
              <a:t>suất</a:t>
            </a:r>
            <a:r>
              <a:rPr lang="en-US" sz="2400"/>
              <a:t> </a:t>
            </a:r>
            <a:r>
              <a:rPr lang="en-US" sz="2400" err="1"/>
              <a:t>điều</a:t>
            </a:r>
            <a:r>
              <a:rPr lang="en-US" sz="2400"/>
              <a:t> </a:t>
            </a:r>
            <a:r>
              <a:rPr lang="en-US" sz="2400" err="1"/>
              <a:t>kiện</a:t>
            </a:r>
            <a:r>
              <a:rPr lang="en-US" sz="2400"/>
              <a:t>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err="1"/>
              <a:t>Xác</a:t>
            </a:r>
            <a:r>
              <a:rPr lang="en-US" sz="1800"/>
              <a:t> </a:t>
            </a:r>
            <a:r>
              <a:rPr lang="en-US" sz="1800" err="1"/>
              <a:t>suất</a:t>
            </a:r>
            <a:r>
              <a:rPr lang="en-US" sz="1800"/>
              <a:t> </a:t>
            </a:r>
            <a:r>
              <a:rPr lang="en-US" sz="1800" err="1"/>
              <a:t>điều</a:t>
            </a:r>
            <a:r>
              <a:rPr lang="en-US" sz="1800"/>
              <a:t> </a:t>
            </a:r>
            <a:r>
              <a:rPr lang="en-US" sz="1800" err="1"/>
              <a:t>kiện</a:t>
            </a:r>
            <a:r>
              <a:rPr lang="en-US" sz="1800"/>
              <a:t> </a:t>
            </a:r>
            <a:r>
              <a:rPr lang="en-US" sz="1800" err="1"/>
              <a:t>là</a:t>
            </a:r>
            <a:r>
              <a:rPr lang="en-US" sz="1800"/>
              <a:t> </a:t>
            </a:r>
            <a:r>
              <a:rPr lang="en-US" sz="1800" err="1"/>
              <a:t>xác</a:t>
            </a:r>
            <a:r>
              <a:rPr lang="en-US" sz="1800"/>
              <a:t> </a:t>
            </a:r>
            <a:r>
              <a:rPr lang="en-US" sz="1800" err="1"/>
              <a:t>suất</a:t>
            </a:r>
            <a:r>
              <a:rPr lang="en-US" sz="1800"/>
              <a:t> </a:t>
            </a:r>
            <a:r>
              <a:rPr lang="en-US" sz="1800" err="1"/>
              <a:t>của</a:t>
            </a:r>
            <a:r>
              <a:rPr lang="en-US" sz="1800"/>
              <a:t> </a:t>
            </a:r>
            <a:r>
              <a:rPr lang="en-US" sz="1800" err="1"/>
              <a:t>mỗi</a:t>
            </a:r>
            <a:r>
              <a:rPr lang="en-US" sz="1800"/>
              <a:t> </a:t>
            </a:r>
            <a:r>
              <a:rPr lang="en-US" sz="1800" err="1"/>
              <a:t>từ</a:t>
            </a:r>
            <a:r>
              <a:rPr lang="en-US" sz="1800"/>
              <a:t> </a:t>
            </a:r>
            <a:r>
              <a:rPr lang="en-US" sz="1800" err="1"/>
              <a:t>trong</a:t>
            </a:r>
            <a:r>
              <a:rPr lang="en-US" sz="1800"/>
              <a:t> </a:t>
            </a:r>
            <a:r>
              <a:rPr lang="en-US" sz="1800" err="1"/>
              <a:t>một</a:t>
            </a:r>
            <a:r>
              <a:rPr lang="en-US" sz="1800"/>
              <a:t> email </a:t>
            </a:r>
            <a:r>
              <a:rPr lang="en-US" sz="1800" err="1"/>
              <a:t>đã</a:t>
            </a:r>
            <a:r>
              <a:rPr lang="en-US" sz="1800"/>
              <a:t> </a:t>
            </a:r>
            <a:r>
              <a:rPr lang="en-US" sz="1800" err="1"/>
              <a:t>biết</a:t>
            </a:r>
            <a:r>
              <a:rPr lang="en-US" sz="1800"/>
              <a:t>, </a:t>
            </a:r>
            <a:r>
              <a:rPr lang="en-US" sz="1800" err="1"/>
              <a:t>dựa</a:t>
            </a:r>
            <a:r>
              <a:rPr lang="en-US" sz="1800"/>
              <a:t> </a:t>
            </a:r>
            <a:r>
              <a:rPr lang="en-US" sz="1800" err="1"/>
              <a:t>trên</a:t>
            </a:r>
            <a:r>
              <a:rPr lang="en-US" sz="1800"/>
              <a:t> </a:t>
            </a:r>
            <a:r>
              <a:rPr lang="en-US" sz="1800" err="1"/>
              <a:t>lớp</a:t>
            </a:r>
            <a:r>
              <a:rPr lang="en-US" sz="1800"/>
              <a:t> </a:t>
            </a:r>
            <a:r>
              <a:rPr lang="en-US" sz="1800" err="1"/>
              <a:t>của</a:t>
            </a:r>
            <a:r>
              <a:rPr lang="en-US" sz="1800"/>
              <a:t> email </a:t>
            </a:r>
            <a:r>
              <a:rPr lang="en-US" sz="1800" err="1"/>
              <a:t>đó</a:t>
            </a:r>
            <a:r>
              <a:rPr lang="en-US" sz="1800"/>
              <a:t>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/>
              <a:t> </a:t>
            </a:r>
            <a:r>
              <a:rPr lang="en-US" sz="1800" err="1"/>
              <a:t>Chúng</a:t>
            </a:r>
            <a:r>
              <a:rPr lang="en-US" sz="1800"/>
              <a:t> ta </a:t>
            </a:r>
            <a:r>
              <a:rPr lang="en-US" sz="1800" err="1"/>
              <a:t>tính</a:t>
            </a:r>
            <a:r>
              <a:rPr lang="en-US" sz="1800"/>
              <a:t> </a:t>
            </a:r>
            <a:r>
              <a:rPr lang="en-US" sz="1800" err="1"/>
              <a:t>toán</a:t>
            </a:r>
            <a:r>
              <a:rPr lang="en-US" sz="1800"/>
              <a:t> </a:t>
            </a:r>
            <a:r>
              <a:rPr lang="en-US" sz="1800" err="1"/>
              <a:t>xác</a:t>
            </a:r>
            <a:r>
              <a:rPr lang="en-US" sz="1800"/>
              <a:t> </a:t>
            </a:r>
            <a:r>
              <a:rPr lang="en-US" sz="1800" err="1"/>
              <a:t>suất</a:t>
            </a:r>
            <a:r>
              <a:rPr lang="en-US" sz="1800"/>
              <a:t> </a:t>
            </a:r>
            <a:r>
              <a:rPr lang="en-US" sz="1800" err="1"/>
              <a:t>điều</a:t>
            </a:r>
            <a:r>
              <a:rPr lang="en-US" sz="1800"/>
              <a:t> </a:t>
            </a:r>
            <a:r>
              <a:rPr lang="en-US" sz="1800" err="1"/>
              <a:t>kiện</a:t>
            </a:r>
            <a:r>
              <a:rPr lang="en-US" sz="1800"/>
              <a:t> </a:t>
            </a:r>
            <a:r>
              <a:rPr lang="en-US" sz="1800" err="1"/>
              <a:t>này</a:t>
            </a:r>
            <a:r>
              <a:rPr lang="en-US" sz="1800"/>
              <a:t> </a:t>
            </a:r>
            <a:r>
              <a:rPr lang="en-US" sz="1800" err="1"/>
              <a:t>bằng</a:t>
            </a:r>
            <a:r>
              <a:rPr lang="en-US" sz="1800"/>
              <a:t> </a:t>
            </a:r>
            <a:r>
              <a:rPr lang="en-US" sz="1800" err="1"/>
              <a:t>cách</a:t>
            </a:r>
            <a:r>
              <a:rPr lang="en-US" sz="1800"/>
              <a:t> </a:t>
            </a:r>
            <a:r>
              <a:rPr lang="en-US" sz="1800" err="1"/>
              <a:t>đếm</a:t>
            </a:r>
            <a:r>
              <a:rPr lang="en-US" sz="1800"/>
              <a:t> </a:t>
            </a:r>
            <a:r>
              <a:rPr lang="en-US" sz="1800" err="1"/>
              <a:t>số</a:t>
            </a:r>
            <a:r>
              <a:rPr lang="en-US" sz="1800"/>
              <a:t> </a:t>
            </a:r>
            <a:r>
              <a:rPr lang="en-US" sz="1800" err="1"/>
              <a:t>lần</a:t>
            </a:r>
            <a:r>
              <a:rPr lang="en-US" sz="1800"/>
              <a:t> </a:t>
            </a:r>
            <a:r>
              <a:rPr lang="en-US" sz="1800" err="1"/>
              <a:t>xuất</a:t>
            </a:r>
            <a:r>
              <a:rPr lang="en-US" sz="1800"/>
              <a:t> </a:t>
            </a:r>
            <a:r>
              <a:rPr lang="en-US" sz="1800" err="1"/>
              <a:t>hiện</a:t>
            </a:r>
            <a:r>
              <a:rPr lang="en-US" sz="1800"/>
              <a:t> </a:t>
            </a:r>
            <a:r>
              <a:rPr lang="en-US" sz="1800" err="1"/>
              <a:t>của</a:t>
            </a:r>
            <a:r>
              <a:rPr lang="en-US" sz="1800"/>
              <a:t> </a:t>
            </a:r>
            <a:r>
              <a:rPr lang="en-US" sz="1800" err="1"/>
              <a:t>từ</a:t>
            </a:r>
            <a:r>
              <a:rPr lang="en-US" sz="1800"/>
              <a:t> </a:t>
            </a:r>
            <a:r>
              <a:rPr lang="en-US" sz="1800" err="1"/>
              <a:t>đó</a:t>
            </a:r>
            <a:r>
              <a:rPr lang="en-US" sz="1800"/>
              <a:t> </a:t>
            </a:r>
            <a:r>
              <a:rPr lang="en-US" sz="1800" err="1"/>
              <a:t>trong</a:t>
            </a:r>
            <a:r>
              <a:rPr lang="en-US" sz="1800"/>
              <a:t> </a:t>
            </a:r>
            <a:r>
              <a:rPr lang="en-US" sz="1800" err="1"/>
              <a:t>các</a:t>
            </a:r>
            <a:r>
              <a:rPr lang="en-US" sz="1800"/>
              <a:t> email </a:t>
            </a:r>
            <a:r>
              <a:rPr lang="en-US" sz="1800" err="1"/>
              <a:t>thuộc</a:t>
            </a:r>
            <a:r>
              <a:rPr lang="en-US" sz="1800"/>
              <a:t> </a:t>
            </a:r>
            <a:r>
              <a:rPr lang="en-US" sz="1800" err="1"/>
              <a:t>về</a:t>
            </a:r>
            <a:r>
              <a:rPr lang="en-US" sz="1800"/>
              <a:t> </a:t>
            </a:r>
            <a:r>
              <a:rPr lang="en-US" sz="1800" err="1"/>
              <a:t>mỗi</a:t>
            </a:r>
            <a:r>
              <a:rPr lang="en-US" sz="1800"/>
              <a:t> </a:t>
            </a:r>
            <a:r>
              <a:rPr lang="en-US" sz="1800" err="1"/>
              <a:t>lớp</a:t>
            </a:r>
            <a:r>
              <a:rPr lang="en-US" sz="1800"/>
              <a:t> </a:t>
            </a:r>
            <a:r>
              <a:rPr lang="en-US" sz="1800" err="1"/>
              <a:t>và</a:t>
            </a:r>
            <a:r>
              <a:rPr lang="en-US" sz="1800"/>
              <a:t> chia </a:t>
            </a:r>
            <a:r>
              <a:rPr lang="en-US" sz="1800" err="1"/>
              <a:t>cho</a:t>
            </a:r>
            <a:r>
              <a:rPr lang="en-US" sz="1800"/>
              <a:t> </a:t>
            </a:r>
            <a:r>
              <a:rPr lang="en-US" sz="1800" err="1"/>
              <a:t>tổng</a:t>
            </a:r>
            <a:r>
              <a:rPr lang="en-US" sz="1800"/>
              <a:t> </a:t>
            </a:r>
            <a:r>
              <a:rPr lang="en-US" sz="1800" err="1"/>
              <a:t>số</a:t>
            </a:r>
            <a:r>
              <a:rPr lang="en-US" sz="1800"/>
              <a:t> </a:t>
            </a:r>
            <a:r>
              <a:rPr lang="en-US" sz="1800" err="1"/>
              <a:t>lần</a:t>
            </a:r>
            <a:r>
              <a:rPr lang="en-US" sz="1800"/>
              <a:t> </a:t>
            </a:r>
            <a:r>
              <a:rPr lang="en-US" sz="1800" err="1"/>
              <a:t>xuất</a:t>
            </a:r>
            <a:r>
              <a:rPr lang="en-US" sz="1800"/>
              <a:t> </a:t>
            </a:r>
            <a:r>
              <a:rPr lang="en-US" sz="1800" err="1"/>
              <a:t>hiện</a:t>
            </a:r>
            <a:r>
              <a:rPr lang="en-US" sz="1800"/>
              <a:t> </a:t>
            </a:r>
            <a:r>
              <a:rPr lang="en-US" sz="1800" err="1"/>
              <a:t>của</a:t>
            </a:r>
            <a:r>
              <a:rPr lang="en-US" sz="1800"/>
              <a:t> </a:t>
            </a:r>
            <a:r>
              <a:rPr lang="en-US" sz="1800" err="1"/>
              <a:t>từ</a:t>
            </a:r>
            <a:r>
              <a:rPr lang="en-US" sz="1800"/>
              <a:t> </a:t>
            </a:r>
            <a:r>
              <a:rPr lang="en-US" sz="1800" err="1"/>
              <a:t>đó</a:t>
            </a:r>
            <a:r>
              <a:rPr lang="en-US" sz="1800"/>
              <a:t> </a:t>
            </a:r>
            <a:r>
              <a:rPr lang="en-US" sz="1800" err="1"/>
              <a:t>trong</a:t>
            </a:r>
            <a:r>
              <a:rPr lang="en-US" sz="1800"/>
              <a:t> </a:t>
            </a:r>
            <a:r>
              <a:rPr lang="en-US" sz="1800" err="1"/>
              <a:t>toàn</a:t>
            </a:r>
            <a:r>
              <a:rPr lang="en-US" sz="1800"/>
              <a:t> </a:t>
            </a:r>
            <a:r>
              <a:rPr lang="en-US" sz="1800" err="1"/>
              <a:t>bộ</a:t>
            </a:r>
            <a:r>
              <a:rPr lang="en-US" sz="1800"/>
              <a:t> </a:t>
            </a:r>
            <a:r>
              <a:rPr lang="en-US" sz="1800" err="1"/>
              <a:t>tập</a:t>
            </a:r>
            <a:r>
              <a:rPr lang="en-US" sz="1800"/>
              <a:t> </a:t>
            </a:r>
            <a:r>
              <a:rPr lang="en-US" sz="1800" err="1"/>
              <a:t>huấn</a:t>
            </a:r>
            <a:r>
              <a:rPr lang="en-US" sz="1800"/>
              <a:t> </a:t>
            </a:r>
            <a:r>
              <a:rPr lang="en-US" sz="1800" err="1"/>
              <a:t>luyện</a:t>
            </a:r>
            <a:r>
              <a:rPr lang="en-US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0221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Các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bước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thực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hiện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  <a:p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1.2  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Thuật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toán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Naïve Bayes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33365D-A2A4-81E9-F4C1-AFEFCB570E5C}"/>
                  </a:ext>
                </a:extLst>
              </p:cNvPr>
              <p:cNvSpPr txBox="1"/>
              <p:nvPr/>
            </p:nvSpPr>
            <p:spPr>
              <a:xfrm>
                <a:off x="815857" y="2103924"/>
                <a:ext cx="10152670" cy="4219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b="1" err="1"/>
                  <a:t>Bước</a:t>
                </a:r>
                <a:r>
                  <a:rPr lang="en-US" sz="2000" b="1"/>
                  <a:t> 4: </a:t>
                </a:r>
                <a:r>
                  <a:rPr lang="en-US" sz="2000" err="1"/>
                  <a:t>Tính</a:t>
                </a:r>
                <a:r>
                  <a:rPr lang="en-US" sz="2000"/>
                  <a:t> </a:t>
                </a:r>
                <a:r>
                  <a:rPr lang="en-US" sz="2000" err="1"/>
                  <a:t>toán</a:t>
                </a:r>
                <a:r>
                  <a:rPr lang="en-US" sz="2000"/>
                  <a:t> </a:t>
                </a:r>
                <a:r>
                  <a:rPr lang="en-US" sz="2000" err="1"/>
                  <a:t>xác</a:t>
                </a:r>
                <a:r>
                  <a:rPr lang="en-US" sz="2000"/>
                  <a:t> </a:t>
                </a:r>
                <a:r>
                  <a:rPr lang="en-US" sz="2000" err="1"/>
                  <a:t>suất</a:t>
                </a:r>
                <a:r>
                  <a:rPr lang="en-US" sz="2000"/>
                  <a:t> </a:t>
                </a:r>
                <a:r>
                  <a:rPr lang="en-US" sz="2000" err="1"/>
                  <a:t>hậu</a:t>
                </a:r>
                <a:r>
                  <a:rPr lang="en-US" sz="2000"/>
                  <a:t> </a:t>
                </a:r>
                <a:r>
                  <a:rPr lang="en-US" sz="2000" err="1"/>
                  <a:t>nghiệm</a:t>
                </a:r>
                <a:r>
                  <a:rPr lang="en-US" sz="2000"/>
                  <a:t> (posterior probability )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err="1"/>
                  <a:t>Xác</a:t>
                </a:r>
                <a:r>
                  <a:rPr lang="en-US" sz="1800"/>
                  <a:t> </a:t>
                </a:r>
                <a:r>
                  <a:rPr lang="en-US" sz="1800" err="1"/>
                  <a:t>suất</a:t>
                </a:r>
                <a:r>
                  <a:rPr lang="en-US" sz="1800"/>
                  <a:t> </a:t>
                </a:r>
                <a:r>
                  <a:rPr lang="en-US" sz="1800" err="1"/>
                  <a:t>hậu</a:t>
                </a:r>
                <a:r>
                  <a:rPr lang="en-US" sz="1800"/>
                  <a:t> </a:t>
                </a:r>
                <a:r>
                  <a:rPr lang="en-US" sz="1800" err="1"/>
                  <a:t>nghiệm</a:t>
                </a:r>
                <a:r>
                  <a:rPr lang="en-US" sz="1800"/>
                  <a:t> </a:t>
                </a:r>
                <a:r>
                  <a:rPr lang="en-US" sz="1800" err="1"/>
                  <a:t>là</a:t>
                </a:r>
                <a:r>
                  <a:rPr lang="en-US" sz="1800"/>
                  <a:t> </a:t>
                </a:r>
                <a:r>
                  <a:rPr lang="en-US" sz="1800" err="1"/>
                  <a:t>xác</a:t>
                </a:r>
                <a:r>
                  <a:rPr lang="en-US" sz="1800"/>
                  <a:t> </a:t>
                </a:r>
                <a:r>
                  <a:rPr lang="en-US" sz="1800" err="1"/>
                  <a:t>suất</a:t>
                </a:r>
                <a:r>
                  <a:rPr lang="en-US" sz="1800"/>
                  <a:t> </a:t>
                </a:r>
                <a:r>
                  <a:rPr lang="en-US" sz="1800" err="1"/>
                  <a:t>của</a:t>
                </a:r>
                <a:r>
                  <a:rPr lang="en-US" sz="1800"/>
                  <a:t> </a:t>
                </a:r>
                <a:r>
                  <a:rPr lang="en-US" sz="1800" err="1"/>
                  <a:t>một</a:t>
                </a:r>
                <a:r>
                  <a:rPr lang="en-US" sz="1800"/>
                  <a:t> email </a:t>
                </a:r>
                <a:r>
                  <a:rPr lang="en-US" sz="1800" err="1"/>
                  <a:t>thuộc</a:t>
                </a:r>
                <a:r>
                  <a:rPr lang="en-US" sz="1800"/>
                  <a:t> </a:t>
                </a:r>
                <a:r>
                  <a:rPr lang="en-US" sz="1800" err="1"/>
                  <a:t>về</a:t>
                </a:r>
                <a:r>
                  <a:rPr lang="en-US" sz="1800"/>
                  <a:t> </a:t>
                </a:r>
                <a:r>
                  <a:rPr lang="en-US" sz="1800" err="1"/>
                  <a:t>một</a:t>
                </a:r>
                <a:r>
                  <a:rPr lang="en-US" sz="1800"/>
                  <a:t> </a:t>
                </a:r>
                <a:r>
                  <a:rPr lang="en-US" sz="1800" err="1"/>
                  <a:t>lớp</a:t>
                </a:r>
                <a:r>
                  <a:rPr lang="en-US" sz="1800"/>
                  <a:t> </a:t>
                </a:r>
                <a:r>
                  <a:rPr lang="en-US" sz="1800" err="1"/>
                  <a:t>nhất</a:t>
                </a:r>
                <a:r>
                  <a:rPr lang="en-US" sz="1800"/>
                  <a:t> </a:t>
                </a:r>
                <a:r>
                  <a:rPr lang="en-US" sz="1800" err="1"/>
                  <a:t>định</a:t>
                </a:r>
                <a:r>
                  <a:rPr lang="en-US" sz="1800"/>
                  <a:t>, </a:t>
                </a:r>
                <a:r>
                  <a:rPr lang="en-US" sz="1800" err="1"/>
                  <a:t>dựa</a:t>
                </a:r>
                <a:r>
                  <a:rPr lang="en-US" sz="1800"/>
                  <a:t> </a:t>
                </a:r>
                <a:r>
                  <a:rPr lang="en-US" sz="1800" err="1"/>
                  <a:t>trên</a:t>
                </a:r>
                <a:r>
                  <a:rPr lang="en-US" sz="1800"/>
                  <a:t> </a:t>
                </a:r>
                <a:r>
                  <a:rPr lang="en-US" sz="1800" err="1"/>
                  <a:t>các</a:t>
                </a:r>
                <a:r>
                  <a:rPr lang="en-US" sz="1800"/>
                  <a:t> </a:t>
                </a:r>
                <a:r>
                  <a:rPr lang="en-US" sz="1800" err="1"/>
                  <a:t>tính</a:t>
                </a:r>
                <a:r>
                  <a:rPr lang="en-US" sz="1800"/>
                  <a:t> </a:t>
                </a:r>
                <a:r>
                  <a:rPr lang="en-US" sz="1800" err="1"/>
                  <a:t>năng</a:t>
                </a:r>
                <a:r>
                  <a:rPr lang="en-US" sz="1800"/>
                  <a:t> </a:t>
                </a:r>
                <a:r>
                  <a:rPr lang="en-US" sz="1800" err="1"/>
                  <a:t>của</a:t>
                </a:r>
                <a:r>
                  <a:rPr lang="en-US" sz="1800"/>
                  <a:t> </a:t>
                </a:r>
                <a:r>
                  <a:rPr lang="en-US" sz="1800" err="1"/>
                  <a:t>nó</a:t>
                </a:r>
                <a:r>
                  <a:rPr lang="en-US" sz="1800"/>
                  <a:t>.  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𝑒𝑚𝑎𝑖𝑙</m:t>
                          </m:r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𝑒𝑚𝑎𝑖𝑙</m:t>
                              </m:r>
                            </m:e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d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𝑠𝑝𝑎𝑚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𝑒𝑚𝑎𝑖𝑙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/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/>
                  <a:t>Trong </a:t>
                </a:r>
                <a:r>
                  <a:rPr lang="en-US" sz="1800" err="1"/>
                  <a:t>đó</a:t>
                </a:r>
                <a:r>
                  <a:rPr lang="en-US" sz="1800"/>
                  <a:t>:</a:t>
                </a:r>
              </a:p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𝑠𝑝𝑎𝑚</m:t>
                        </m:r>
                      </m:e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𝑒𝑚𝑎𝑖𝑙</m:t>
                        </m:r>
                      </m:e>
                    </m:d>
                  </m:oMath>
                </a14:m>
                <a:r>
                  <a:rPr lang="en-US" sz="1800" err="1"/>
                  <a:t>là</a:t>
                </a:r>
                <a:r>
                  <a:rPr lang="en-US" sz="1800"/>
                  <a:t> </a:t>
                </a:r>
                <a:r>
                  <a:rPr lang="en-US" sz="1800" err="1"/>
                  <a:t>xác</a:t>
                </a:r>
                <a:r>
                  <a:rPr lang="en-US" sz="1800"/>
                  <a:t> </a:t>
                </a:r>
                <a:r>
                  <a:rPr lang="en-US" sz="1800" err="1"/>
                  <a:t>suất</a:t>
                </a:r>
                <a:r>
                  <a:rPr lang="en-US" sz="1800"/>
                  <a:t> </a:t>
                </a:r>
                <a:r>
                  <a:rPr lang="en-US" sz="1800" err="1"/>
                  <a:t>hậu</a:t>
                </a:r>
                <a:r>
                  <a:rPr lang="en-US" sz="1800"/>
                  <a:t> </a:t>
                </a:r>
                <a:r>
                  <a:rPr lang="en-US" sz="1800" err="1"/>
                  <a:t>nghiệm</a:t>
                </a:r>
                <a:r>
                  <a:rPr lang="en-US" sz="1800"/>
                  <a:t> </a:t>
                </a:r>
                <a:r>
                  <a:rPr lang="en-US" sz="1800" err="1"/>
                  <a:t>của</a:t>
                </a:r>
                <a:r>
                  <a:rPr lang="en-US" sz="1800"/>
                  <a:t> email </a:t>
                </a:r>
                <a:r>
                  <a:rPr lang="en-US" sz="1800" err="1"/>
                  <a:t>thuộc</a:t>
                </a:r>
                <a:r>
                  <a:rPr lang="en-US" sz="1800"/>
                  <a:t> </a:t>
                </a:r>
                <a:r>
                  <a:rPr lang="en-US" sz="1800" err="1"/>
                  <a:t>về</a:t>
                </a:r>
                <a:r>
                  <a:rPr lang="en-US" sz="1800"/>
                  <a:t> </a:t>
                </a:r>
                <a:r>
                  <a:rPr lang="en-US" sz="1800" err="1"/>
                  <a:t>lớp</a:t>
                </a:r>
                <a:r>
                  <a:rPr lang="en-US" sz="1800"/>
                  <a:t> "spam"</a:t>
                </a:r>
              </a:p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𝑒𝑚𝑎𝑖𝑙</m:t>
                        </m:r>
                      </m:e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𝑠𝑝𝑎𝑚</m:t>
                        </m:r>
                      </m:e>
                    </m:d>
                  </m:oMath>
                </a14:m>
                <a:r>
                  <a:rPr lang="en-US" sz="1800"/>
                  <a:t> </a:t>
                </a:r>
                <a:r>
                  <a:rPr lang="en-US" sz="1800" err="1"/>
                  <a:t>là</a:t>
                </a:r>
                <a:r>
                  <a:rPr lang="en-US" sz="1800"/>
                  <a:t> </a:t>
                </a:r>
                <a:r>
                  <a:rPr lang="en-US" sz="1800" err="1"/>
                  <a:t>xác</a:t>
                </a:r>
                <a:r>
                  <a:rPr lang="en-US" sz="1800"/>
                  <a:t> </a:t>
                </a:r>
                <a:r>
                  <a:rPr lang="en-US" sz="1800" err="1"/>
                  <a:t>suất</a:t>
                </a:r>
                <a:r>
                  <a:rPr lang="en-US" sz="1800"/>
                  <a:t> </a:t>
                </a:r>
                <a:r>
                  <a:rPr lang="en-US" sz="1800" err="1"/>
                  <a:t>điều</a:t>
                </a:r>
                <a:r>
                  <a:rPr lang="en-US" sz="1800"/>
                  <a:t> </a:t>
                </a:r>
                <a:r>
                  <a:rPr lang="en-US" sz="1800" err="1"/>
                  <a:t>kiện</a:t>
                </a:r>
                <a:r>
                  <a:rPr lang="en-US" sz="1800"/>
                  <a:t> </a:t>
                </a:r>
                <a:r>
                  <a:rPr lang="en-US" sz="1800" err="1"/>
                  <a:t>của</a:t>
                </a:r>
                <a:r>
                  <a:rPr lang="en-US" sz="1800"/>
                  <a:t> email </a:t>
                </a:r>
                <a:r>
                  <a:rPr lang="en-US" sz="1800" err="1"/>
                  <a:t>đã</a:t>
                </a:r>
                <a:r>
                  <a:rPr lang="en-US" sz="1800"/>
                  <a:t> </a:t>
                </a:r>
                <a:r>
                  <a:rPr lang="en-US" sz="1800" err="1"/>
                  <a:t>biết</a:t>
                </a:r>
                <a:r>
                  <a:rPr lang="en-US" sz="1800"/>
                  <a:t>, </a:t>
                </a:r>
                <a:r>
                  <a:rPr lang="en-US" sz="1800" err="1"/>
                  <a:t>dựa</a:t>
                </a:r>
                <a:r>
                  <a:rPr lang="en-US" sz="1800"/>
                  <a:t> </a:t>
                </a:r>
                <a:r>
                  <a:rPr lang="en-US" sz="1800" err="1"/>
                  <a:t>trên</a:t>
                </a:r>
                <a:r>
                  <a:rPr lang="en-US" sz="1800"/>
                  <a:t> </a:t>
                </a:r>
                <a:r>
                  <a:rPr lang="en-US" sz="1800" err="1"/>
                  <a:t>lớp</a:t>
                </a:r>
                <a:r>
                  <a:rPr lang="en-US" sz="1800"/>
                  <a:t> "spam"</a:t>
                </a:r>
              </a:p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𝑠𝑝𝑎𝑚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</a:t>
                </a:r>
                <a:r>
                  <a:rPr lang="en-US" sz="1800" err="1"/>
                  <a:t>là</a:t>
                </a:r>
                <a:r>
                  <a:rPr lang="en-US" sz="1800"/>
                  <a:t> </a:t>
                </a:r>
                <a:r>
                  <a:rPr lang="en-US" sz="1800" err="1"/>
                  <a:t>xác</a:t>
                </a:r>
                <a:r>
                  <a:rPr lang="en-US" sz="1800"/>
                  <a:t> </a:t>
                </a:r>
                <a:r>
                  <a:rPr lang="en-US" sz="1800" err="1"/>
                  <a:t>suất</a:t>
                </a:r>
                <a:r>
                  <a:rPr lang="en-US" sz="1800"/>
                  <a:t> </a:t>
                </a:r>
                <a:r>
                  <a:rPr lang="en-US" sz="1800" err="1"/>
                  <a:t>tiên</a:t>
                </a:r>
                <a:r>
                  <a:rPr lang="en-US" sz="1800"/>
                  <a:t> </a:t>
                </a:r>
                <a:r>
                  <a:rPr lang="en-US" sz="1800" err="1"/>
                  <a:t>nghiệm</a:t>
                </a:r>
                <a:r>
                  <a:rPr lang="en-US" sz="1800"/>
                  <a:t> </a:t>
                </a:r>
                <a:r>
                  <a:rPr lang="en-US" sz="1800" err="1"/>
                  <a:t>của</a:t>
                </a:r>
                <a:r>
                  <a:rPr lang="en-US" sz="1800"/>
                  <a:t> </a:t>
                </a:r>
                <a:r>
                  <a:rPr lang="en-US" sz="1800" err="1"/>
                  <a:t>lớp</a:t>
                </a:r>
                <a:r>
                  <a:rPr lang="en-US" sz="1800"/>
                  <a:t> "spam"</a:t>
                </a:r>
              </a:p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𝑒𝑚𝑎𝑖𝑙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</a:t>
                </a:r>
                <a:r>
                  <a:rPr lang="en-US" sz="1800" err="1"/>
                  <a:t>là</a:t>
                </a:r>
                <a:r>
                  <a:rPr lang="en-US" sz="1800"/>
                  <a:t> </a:t>
                </a:r>
                <a:r>
                  <a:rPr lang="en-US" sz="1800" err="1"/>
                  <a:t>xác</a:t>
                </a:r>
                <a:r>
                  <a:rPr lang="en-US" sz="1800"/>
                  <a:t> </a:t>
                </a:r>
                <a:r>
                  <a:rPr lang="en-US" sz="1800" err="1"/>
                  <a:t>suất</a:t>
                </a:r>
                <a:r>
                  <a:rPr lang="en-US" sz="1800"/>
                  <a:t> </a:t>
                </a:r>
                <a:r>
                  <a:rPr lang="en-US" sz="1800" err="1"/>
                  <a:t>của</a:t>
                </a:r>
                <a:r>
                  <a:rPr lang="en-US" sz="1800"/>
                  <a:t> email </a:t>
                </a:r>
                <a:r>
                  <a:rPr lang="en-US" sz="1800" err="1"/>
                  <a:t>đã</a:t>
                </a:r>
                <a:r>
                  <a:rPr lang="en-US" sz="1800"/>
                  <a:t> biết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b="1" err="1"/>
                  <a:t>Chúng</a:t>
                </a:r>
                <a:r>
                  <a:rPr lang="en-US" sz="1800" b="1"/>
                  <a:t> ta </a:t>
                </a:r>
                <a:r>
                  <a:rPr lang="en-US" sz="1800" b="1" err="1"/>
                  <a:t>tính</a:t>
                </a:r>
                <a:r>
                  <a:rPr lang="en-US" sz="1800" b="1"/>
                  <a:t> </a:t>
                </a:r>
                <a:r>
                  <a:rPr lang="en-US" sz="1800" b="1" err="1"/>
                  <a:t>toán</a:t>
                </a:r>
                <a:r>
                  <a:rPr lang="en-US" sz="1800" b="1"/>
                  <a:t> </a:t>
                </a:r>
                <a:r>
                  <a:rPr lang="en-US" sz="1800" b="1" err="1"/>
                  <a:t>xác</a:t>
                </a:r>
                <a:r>
                  <a:rPr lang="en-US" sz="1800" b="1"/>
                  <a:t> </a:t>
                </a:r>
                <a:r>
                  <a:rPr lang="en-US" sz="1800" b="1" err="1"/>
                  <a:t>suất</a:t>
                </a:r>
                <a:r>
                  <a:rPr lang="en-US" sz="1800" b="1"/>
                  <a:t> </a:t>
                </a:r>
                <a:r>
                  <a:rPr lang="en-US" sz="1800" b="1" err="1"/>
                  <a:t>hậu</a:t>
                </a:r>
                <a:r>
                  <a:rPr lang="en-US" sz="1800" b="1"/>
                  <a:t> </a:t>
                </a:r>
                <a:r>
                  <a:rPr lang="en-US" sz="1800" b="1" err="1"/>
                  <a:t>nghiệm</a:t>
                </a:r>
                <a:r>
                  <a:rPr lang="en-US" sz="1800" b="1"/>
                  <a:t> </a:t>
                </a:r>
                <a:r>
                  <a:rPr lang="en-US" sz="1800" b="1" err="1"/>
                  <a:t>cho</a:t>
                </a:r>
                <a:r>
                  <a:rPr lang="en-US" sz="1800" b="1"/>
                  <a:t> </a:t>
                </a:r>
                <a:r>
                  <a:rPr lang="en-US" sz="1800" b="1" err="1"/>
                  <a:t>cả</a:t>
                </a:r>
                <a:r>
                  <a:rPr lang="en-US" sz="1800" b="1"/>
                  <a:t> </a:t>
                </a:r>
                <a:r>
                  <a:rPr lang="en-US" sz="1800" b="1" err="1"/>
                  <a:t>hai</a:t>
                </a:r>
                <a:r>
                  <a:rPr lang="en-US" sz="1800" b="1"/>
                  <a:t> </a:t>
                </a:r>
                <a:r>
                  <a:rPr lang="en-US" sz="1800" b="1" err="1"/>
                  <a:t>lớp</a:t>
                </a:r>
                <a:r>
                  <a:rPr lang="en-US" sz="1800" b="1"/>
                  <a:t> </a:t>
                </a:r>
                <a:r>
                  <a:rPr lang="en-US" sz="1800" b="1" err="1"/>
                  <a:t>và</a:t>
                </a:r>
                <a:r>
                  <a:rPr lang="en-US" sz="1800" b="1"/>
                  <a:t> </a:t>
                </a:r>
                <a:r>
                  <a:rPr lang="en-US" sz="1800" b="1" err="1">
                    <a:solidFill>
                      <a:schemeClr val="accent6">
                        <a:lumMod val="50000"/>
                      </a:schemeClr>
                    </a:solidFill>
                  </a:rPr>
                  <a:t>chọn</a:t>
                </a:r>
                <a:r>
                  <a:rPr lang="en-US" sz="1800" b="1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1800" b="1" err="1">
                    <a:solidFill>
                      <a:schemeClr val="accent6">
                        <a:lumMod val="50000"/>
                      </a:schemeClr>
                    </a:solidFill>
                  </a:rPr>
                  <a:t>lớp</a:t>
                </a:r>
                <a:r>
                  <a:rPr lang="en-US" sz="1800" b="1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1800" b="1" err="1">
                    <a:solidFill>
                      <a:schemeClr val="accent6">
                        <a:lumMod val="50000"/>
                      </a:schemeClr>
                    </a:solidFill>
                  </a:rPr>
                  <a:t>có</a:t>
                </a:r>
                <a:r>
                  <a:rPr lang="en-US" sz="1800" b="1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1800" b="1" err="1">
                    <a:solidFill>
                      <a:schemeClr val="accent6">
                        <a:lumMod val="50000"/>
                      </a:schemeClr>
                    </a:solidFill>
                  </a:rPr>
                  <a:t>xác</a:t>
                </a:r>
                <a:r>
                  <a:rPr lang="en-US" sz="1800" b="1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1800" b="1" err="1">
                    <a:solidFill>
                      <a:schemeClr val="accent6">
                        <a:lumMod val="50000"/>
                      </a:schemeClr>
                    </a:solidFill>
                  </a:rPr>
                  <a:t>suất</a:t>
                </a:r>
                <a:r>
                  <a:rPr lang="en-US" sz="1800" b="1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1800" b="1" err="1">
                    <a:solidFill>
                      <a:schemeClr val="accent6">
                        <a:lumMod val="50000"/>
                      </a:schemeClr>
                    </a:solidFill>
                  </a:rPr>
                  <a:t>cao</a:t>
                </a:r>
                <a:r>
                  <a:rPr lang="en-US" sz="1800" b="1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1800" b="1" err="1">
                    <a:solidFill>
                      <a:schemeClr val="accent6">
                        <a:lumMod val="50000"/>
                      </a:schemeClr>
                    </a:solidFill>
                  </a:rPr>
                  <a:t>hơn</a:t>
                </a:r>
                <a:r>
                  <a:rPr lang="en-US" sz="1800" b="1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33365D-A2A4-81E9-F4C1-AFEFCB570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57" y="2103924"/>
                <a:ext cx="10152670" cy="4219617"/>
              </a:xfrm>
              <a:prstGeom prst="rect">
                <a:avLst/>
              </a:prstGeom>
              <a:blipFill>
                <a:blip r:embed="rId3"/>
                <a:stretch>
                  <a:fillRect l="-661" t="-723" b="-144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67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Các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bước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thực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hiện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  <a:p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1.2  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Thuật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toán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Naïve Bayes</a:t>
            </a:r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3365D-A2A4-81E9-F4C1-AFEFCB570E5C}"/>
              </a:ext>
            </a:extLst>
          </p:cNvPr>
          <p:cNvSpPr txBox="1"/>
          <p:nvPr/>
        </p:nvSpPr>
        <p:spPr>
          <a:xfrm>
            <a:off x="815857" y="2178738"/>
            <a:ext cx="10152670" cy="37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err="1"/>
              <a:t>Bước</a:t>
            </a:r>
            <a:r>
              <a:rPr lang="en-US" sz="2400" b="1"/>
              <a:t> 5: </a:t>
            </a:r>
            <a:r>
              <a:rPr lang="en-US" sz="2400" err="1"/>
              <a:t>Đánh</a:t>
            </a:r>
            <a:r>
              <a:rPr lang="en-US" sz="2400"/>
              <a:t> </a:t>
            </a:r>
            <a:r>
              <a:rPr lang="en-US" sz="2400" err="1"/>
              <a:t>giá</a:t>
            </a:r>
            <a:r>
              <a:rPr lang="en-US" sz="2400"/>
              <a:t> </a:t>
            </a:r>
            <a:r>
              <a:rPr lang="en-US" sz="2400" err="1"/>
              <a:t>hiệu</a:t>
            </a:r>
            <a:r>
              <a:rPr lang="en-US" sz="2400"/>
              <a:t> </a:t>
            </a:r>
            <a:r>
              <a:rPr lang="en-US" sz="2400" err="1"/>
              <a:t>suất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mô</a:t>
            </a:r>
            <a:r>
              <a:rPr lang="en-US" sz="2400"/>
              <a:t> hình</a:t>
            </a:r>
            <a:endParaRPr lang="en-US" sz="1800"/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/>
              <a:t>Tính </a:t>
            </a:r>
            <a:r>
              <a:rPr lang="en-US" sz="1800" err="1"/>
              <a:t>toán</a:t>
            </a:r>
            <a:r>
              <a:rPr lang="en-US" sz="1800"/>
              <a:t> </a:t>
            </a:r>
            <a:r>
              <a:rPr lang="en-US" sz="1800" err="1"/>
              <a:t>tỷ</a:t>
            </a:r>
            <a:r>
              <a:rPr lang="en-US" sz="1800"/>
              <a:t> </a:t>
            </a:r>
            <a:r>
              <a:rPr lang="en-US" sz="1800" err="1"/>
              <a:t>lệ</a:t>
            </a:r>
            <a:r>
              <a:rPr lang="en-US" sz="1800"/>
              <a:t> </a:t>
            </a:r>
            <a:r>
              <a:rPr lang="en-US" sz="1800" err="1"/>
              <a:t>phân</a:t>
            </a:r>
            <a:r>
              <a:rPr lang="en-US" sz="1800"/>
              <a:t> </a:t>
            </a:r>
            <a:r>
              <a:rPr lang="en-US" sz="1800" err="1"/>
              <a:t>loại</a:t>
            </a:r>
            <a:r>
              <a:rPr lang="en-US" sz="1800"/>
              <a:t> </a:t>
            </a:r>
            <a:r>
              <a:rPr lang="en-US" sz="1800" err="1"/>
              <a:t>đúng</a:t>
            </a:r>
            <a:r>
              <a:rPr lang="en-US" sz="1800"/>
              <a:t> </a:t>
            </a:r>
            <a:r>
              <a:rPr lang="en-US" sz="1800" err="1"/>
              <a:t>trên</a:t>
            </a:r>
            <a:r>
              <a:rPr lang="en-US" sz="1800"/>
              <a:t> </a:t>
            </a:r>
            <a:r>
              <a:rPr lang="en-US" sz="1800" err="1"/>
              <a:t>tập</a:t>
            </a:r>
            <a:r>
              <a:rPr lang="en-US" sz="1800"/>
              <a:t> </a:t>
            </a:r>
            <a:r>
              <a:rPr lang="en-US" sz="1800" err="1"/>
              <a:t>kiểm</a:t>
            </a:r>
            <a:r>
              <a:rPr lang="en-US" sz="1800"/>
              <a:t> </a:t>
            </a:r>
            <a:r>
              <a:rPr lang="en-US" sz="1800" err="1"/>
              <a:t>tra</a:t>
            </a:r>
            <a:r>
              <a:rPr lang="en-US" sz="1800"/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/>
              <a:t>Các </a:t>
            </a:r>
            <a:r>
              <a:rPr lang="en-US" sz="1800" err="1"/>
              <a:t>chỉ</a:t>
            </a:r>
            <a:r>
              <a:rPr lang="en-US" sz="1800"/>
              <a:t> </a:t>
            </a:r>
            <a:r>
              <a:rPr lang="en-US" sz="1800" err="1"/>
              <a:t>số</a:t>
            </a:r>
            <a:r>
              <a:rPr lang="en-US" sz="1800"/>
              <a:t> </a:t>
            </a:r>
            <a:r>
              <a:rPr lang="en-US" sz="1800" err="1"/>
              <a:t>đánh</a:t>
            </a:r>
            <a:r>
              <a:rPr lang="en-US" sz="1800"/>
              <a:t> </a:t>
            </a:r>
            <a:r>
              <a:rPr lang="en-US" sz="1800" err="1"/>
              <a:t>giá</a:t>
            </a:r>
            <a:r>
              <a:rPr lang="en-US" sz="1800"/>
              <a:t> </a:t>
            </a:r>
            <a:r>
              <a:rPr lang="en-US" sz="1800" err="1"/>
              <a:t>như</a:t>
            </a:r>
            <a:r>
              <a:rPr lang="en-US" sz="1800"/>
              <a:t> </a:t>
            </a:r>
            <a:r>
              <a:rPr lang="en-US" sz="1800" err="1"/>
              <a:t>độ</a:t>
            </a:r>
            <a:r>
              <a:rPr lang="en-US" sz="1800"/>
              <a:t> </a:t>
            </a:r>
            <a:r>
              <a:rPr lang="en-US" sz="1800" err="1"/>
              <a:t>chính</a:t>
            </a:r>
            <a:r>
              <a:rPr lang="en-US" sz="1800"/>
              <a:t> </a:t>
            </a:r>
            <a:r>
              <a:rPr lang="en-US" sz="1800" err="1"/>
              <a:t>xác</a:t>
            </a:r>
            <a:r>
              <a:rPr lang="en-US" sz="1800"/>
              <a:t>, </a:t>
            </a:r>
            <a:r>
              <a:rPr lang="en-US" sz="1800" err="1"/>
              <a:t>độ</a:t>
            </a:r>
            <a:r>
              <a:rPr lang="en-US" sz="1800"/>
              <a:t> </a:t>
            </a:r>
            <a:r>
              <a:rPr lang="en-US" sz="1800" err="1"/>
              <a:t>phủ</a:t>
            </a:r>
            <a:r>
              <a:rPr lang="en-US" sz="1800"/>
              <a:t>, </a:t>
            </a:r>
            <a:r>
              <a:rPr lang="en-US" sz="1800" err="1"/>
              <a:t>độ</a:t>
            </a:r>
            <a:r>
              <a:rPr lang="en-US" sz="1800"/>
              <a:t> </a:t>
            </a:r>
            <a:r>
              <a:rPr lang="en-US" sz="1800" err="1"/>
              <a:t>chuẩn</a:t>
            </a:r>
            <a:r>
              <a:rPr lang="en-US" sz="1800"/>
              <a:t> xác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/>
              <a:t> 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err="1"/>
              <a:t>Lưu</a:t>
            </a:r>
            <a:r>
              <a:rPr lang="en-US" sz="1800" b="1"/>
              <a:t> ý: </a:t>
            </a:r>
            <a:r>
              <a:rPr lang="en-US" sz="1800"/>
              <a:t>việc </a:t>
            </a:r>
            <a:r>
              <a:rPr lang="en-US" sz="1800" err="1"/>
              <a:t>lựa</a:t>
            </a:r>
            <a:r>
              <a:rPr lang="en-US" sz="1800"/>
              <a:t> </a:t>
            </a:r>
            <a:r>
              <a:rPr lang="en-US" sz="1800" err="1"/>
              <a:t>chọn</a:t>
            </a:r>
            <a:r>
              <a:rPr lang="en-US" sz="1800"/>
              <a:t> </a:t>
            </a:r>
            <a:r>
              <a:rPr lang="en-US" sz="1800" err="1"/>
              <a:t>đúng</a:t>
            </a:r>
            <a:r>
              <a:rPr lang="en-US" sz="1800"/>
              <a:t> </a:t>
            </a:r>
            <a:r>
              <a:rPr lang="en-US" sz="1800" err="1"/>
              <a:t>loại</a:t>
            </a:r>
            <a:r>
              <a:rPr lang="en-US" sz="1800"/>
              <a:t> Naive Bayes cho </a:t>
            </a:r>
            <a:r>
              <a:rPr lang="en-US" sz="1800" err="1"/>
              <a:t>từng</a:t>
            </a:r>
            <a:r>
              <a:rPr lang="en-US" sz="1800"/>
              <a:t> </a:t>
            </a:r>
            <a:r>
              <a:rPr lang="en-US" sz="1800" err="1"/>
              <a:t>bài</a:t>
            </a:r>
            <a:r>
              <a:rPr lang="en-US" sz="1800"/>
              <a:t> </a:t>
            </a:r>
            <a:r>
              <a:rPr lang="en-US" sz="1800" err="1"/>
              <a:t>toán</a:t>
            </a:r>
            <a:r>
              <a:rPr lang="en-US" sz="1800"/>
              <a:t> </a:t>
            </a:r>
            <a:r>
              <a:rPr lang="en-US" sz="1800" err="1"/>
              <a:t>là</a:t>
            </a:r>
            <a:r>
              <a:rPr lang="en-US" sz="1800"/>
              <a:t> </a:t>
            </a:r>
            <a:r>
              <a:rPr lang="en-US" sz="1800" err="1"/>
              <a:t>rất</a:t>
            </a:r>
            <a:r>
              <a:rPr lang="en-US" sz="1800"/>
              <a:t> </a:t>
            </a:r>
            <a:r>
              <a:rPr lang="en-US" sz="1800" err="1"/>
              <a:t>quan</a:t>
            </a:r>
            <a:r>
              <a:rPr lang="en-US" sz="1800"/>
              <a:t> </a:t>
            </a:r>
            <a:r>
              <a:rPr lang="en-US" sz="1800" err="1"/>
              <a:t>trọng</a:t>
            </a:r>
            <a:r>
              <a:rPr lang="en-US" sz="1800"/>
              <a:t>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/>
              <a:t>Ví dụ: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/>
              <a:t>Bernoulli Naive Bayes </a:t>
            </a:r>
            <a:r>
              <a:rPr lang="en-US" sz="1800" err="1"/>
              <a:t>được</a:t>
            </a:r>
            <a:r>
              <a:rPr lang="en-US" sz="1800"/>
              <a:t> </a:t>
            </a:r>
            <a:r>
              <a:rPr lang="en-US" sz="1800" err="1"/>
              <a:t>sử</a:t>
            </a:r>
            <a:r>
              <a:rPr lang="en-US" sz="1800"/>
              <a:t> </a:t>
            </a:r>
            <a:r>
              <a:rPr lang="en-US" sz="1800" err="1"/>
              <a:t>dụng</a:t>
            </a:r>
            <a:r>
              <a:rPr lang="en-US" sz="1800"/>
              <a:t> </a:t>
            </a:r>
            <a:r>
              <a:rPr lang="en-US" sz="1800" err="1"/>
              <a:t>cho</a:t>
            </a:r>
            <a:r>
              <a:rPr lang="en-US" sz="1800"/>
              <a:t> </a:t>
            </a:r>
            <a:r>
              <a:rPr lang="en-US" sz="1800" err="1"/>
              <a:t>các</a:t>
            </a:r>
            <a:r>
              <a:rPr lang="en-US" sz="1800"/>
              <a:t> </a:t>
            </a:r>
            <a:r>
              <a:rPr lang="en-US" sz="1800" err="1"/>
              <a:t>bài</a:t>
            </a:r>
            <a:r>
              <a:rPr lang="en-US" sz="1800"/>
              <a:t> </a:t>
            </a:r>
            <a:r>
              <a:rPr lang="en-US" sz="1800" err="1"/>
              <a:t>toán</a:t>
            </a:r>
            <a:r>
              <a:rPr lang="en-US" sz="1800"/>
              <a:t> </a:t>
            </a:r>
            <a:r>
              <a:rPr lang="en-US" sz="1800" i="1" err="1"/>
              <a:t>phân</a:t>
            </a:r>
            <a:r>
              <a:rPr lang="en-US" sz="1800" i="1"/>
              <a:t> </a:t>
            </a:r>
            <a:r>
              <a:rPr lang="en-US" sz="1800" i="1" err="1"/>
              <a:t>loại</a:t>
            </a:r>
            <a:r>
              <a:rPr lang="en-US" sz="1800" i="1"/>
              <a:t> </a:t>
            </a:r>
            <a:r>
              <a:rPr lang="en-US" sz="1800" i="1" err="1"/>
              <a:t>văn</a:t>
            </a:r>
            <a:r>
              <a:rPr lang="en-US" sz="1800" i="1"/>
              <a:t> bản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/>
              <a:t>Gaussian Naive Bayes </a:t>
            </a:r>
            <a:r>
              <a:rPr lang="en-US" sz="1800" err="1"/>
              <a:t>thường</a:t>
            </a:r>
            <a:r>
              <a:rPr lang="en-US" sz="1800"/>
              <a:t> </a:t>
            </a:r>
            <a:r>
              <a:rPr lang="en-US" sz="1800" err="1"/>
              <a:t>được</a:t>
            </a:r>
            <a:r>
              <a:rPr lang="en-US" sz="1800"/>
              <a:t> </a:t>
            </a:r>
            <a:r>
              <a:rPr lang="en-US" sz="1800" err="1"/>
              <a:t>sử</a:t>
            </a:r>
            <a:r>
              <a:rPr lang="en-US" sz="1800"/>
              <a:t> </a:t>
            </a:r>
            <a:r>
              <a:rPr lang="en-US" sz="1800" err="1"/>
              <a:t>dụng</a:t>
            </a:r>
            <a:r>
              <a:rPr lang="en-US" sz="1800"/>
              <a:t> </a:t>
            </a:r>
            <a:r>
              <a:rPr lang="en-US" sz="1800" err="1"/>
              <a:t>cho</a:t>
            </a:r>
            <a:r>
              <a:rPr lang="en-US" sz="1800"/>
              <a:t> </a:t>
            </a:r>
            <a:r>
              <a:rPr lang="en-US" sz="1800" err="1"/>
              <a:t>các</a:t>
            </a:r>
            <a:r>
              <a:rPr lang="en-US" sz="1800"/>
              <a:t> </a:t>
            </a:r>
            <a:r>
              <a:rPr lang="en-US" sz="1800" err="1"/>
              <a:t>bài</a:t>
            </a:r>
            <a:r>
              <a:rPr lang="en-US" sz="1800"/>
              <a:t> </a:t>
            </a:r>
            <a:r>
              <a:rPr lang="en-US" sz="1800" err="1"/>
              <a:t>toán</a:t>
            </a:r>
            <a:r>
              <a:rPr lang="en-US" sz="1800"/>
              <a:t> </a:t>
            </a:r>
            <a:r>
              <a:rPr lang="en-US" sz="1800" i="1" err="1"/>
              <a:t>dự</a:t>
            </a:r>
            <a:r>
              <a:rPr lang="en-US" sz="1800" i="1"/>
              <a:t> </a:t>
            </a:r>
            <a:r>
              <a:rPr lang="en-US" sz="1800" i="1" err="1"/>
              <a:t>đoán</a:t>
            </a:r>
            <a:r>
              <a:rPr lang="en-US" sz="1800" i="1"/>
              <a:t> </a:t>
            </a:r>
            <a:r>
              <a:rPr lang="en-US" sz="1800" i="1" err="1"/>
              <a:t>số</a:t>
            </a:r>
            <a:r>
              <a:rPr lang="en-US" sz="1800" i="1"/>
              <a:t> </a:t>
            </a:r>
            <a:r>
              <a:rPr lang="en-US" sz="1800" i="1" err="1"/>
              <a:t>liệu</a:t>
            </a:r>
            <a:r>
              <a:rPr lang="en-US" sz="1800" i="1"/>
              <a:t> </a:t>
            </a:r>
            <a:r>
              <a:rPr lang="en-US" sz="1800" i="1" err="1"/>
              <a:t>liên</a:t>
            </a:r>
            <a:r>
              <a:rPr lang="en-US" sz="1800" i="1"/>
              <a:t> tục</a:t>
            </a:r>
            <a:endParaRPr lang="en-US" sz="1800"/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0374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Tổng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quan</a:t>
            </a:r>
            <a:endParaRPr lang="en-US" sz="2667" b="1" dirty="0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BAA60-05E8-6893-03CB-77434E0D504D}"/>
              </a:ext>
            </a:extLst>
          </p:cNvPr>
          <p:cNvSpPr txBox="1"/>
          <p:nvPr/>
        </p:nvSpPr>
        <p:spPr>
          <a:xfrm>
            <a:off x="4331498" y="2477841"/>
            <a:ext cx="75557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Cây quyết định là một phương pháp phân tích dữ liệu, đơn giản nhưng rất hiệu quả 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Sử</a:t>
            </a:r>
            <a:r>
              <a:rPr lang="en-US" sz="2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sz="28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dụng</a:t>
            </a:r>
            <a:r>
              <a:rPr lang="en-US" sz="2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sz="28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trong</a:t>
            </a:r>
            <a:r>
              <a:rPr lang="en-US" sz="2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vi-VN" sz="2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nhiều bài toán phân loại (Classification) và hồi quy (Regression). </a:t>
            </a:r>
            <a:endParaRPr lang="en-ID" sz="2800" b="1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D1FA30-50F7-4AF6-B737-B3E42214AC2A}"/>
              </a:ext>
            </a:extLst>
          </p:cNvPr>
          <p:cNvGrpSpPr/>
          <p:nvPr/>
        </p:nvGrpSpPr>
        <p:grpSpPr>
          <a:xfrm>
            <a:off x="815856" y="2169796"/>
            <a:ext cx="6929330" cy="4253623"/>
            <a:chOff x="7843487" y="2118177"/>
            <a:chExt cx="6929330" cy="4253623"/>
          </a:xfrm>
        </p:grpSpPr>
        <p:pic>
          <p:nvPicPr>
            <p:cNvPr id="10" name="Picture 2" descr="Decision Tree Models - Explained">
              <a:extLst>
                <a:ext uri="{FF2B5EF4-FFF2-40B4-BE49-F238E27FC236}">
                  <a16:creationId xmlns:a16="http://schemas.microsoft.com/office/drawing/2014/main" id="{B4E35FA9-F209-4A97-A1A0-31B2F02ED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487" y="2118177"/>
              <a:ext cx="3730403" cy="3730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A0FA58-6764-29E7-C0F8-B000228DB429}"/>
                </a:ext>
              </a:extLst>
            </p:cNvPr>
            <p:cNvSpPr txBox="1"/>
            <p:nvPr/>
          </p:nvSpPr>
          <p:spPr>
            <a:xfrm>
              <a:off x="8412123" y="5848580"/>
              <a:ext cx="63606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Decision Tree</a:t>
              </a:r>
              <a:endParaRPr lang="en-ID" sz="28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26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Nhận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xét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  <a:p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1.2  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Thuật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toán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Naïve Bayes</a:t>
            </a:r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3365D-A2A4-81E9-F4C1-AFEFCB570E5C}"/>
              </a:ext>
            </a:extLst>
          </p:cNvPr>
          <p:cNvSpPr txBox="1"/>
          <p:nvPr/>
        </p:nvSpPr>
        <p:spPr>
          <a:xfrm>
            <a:off x="815857" y="2284789"/>
            <a:ext cx="10152670" cy="2444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err="1"/>
              <a:t>Ưu</a:t>
            </a:r>
            <a:r>
              <a:rPr lang="en-US" sz="2000" b="1"/>
              <a:t> </a:t>
            </a:r>
            <a:r>
              <a:rPr lang="en-US" sz="2000" b="1" err="1"/>
              <a:t>điểm</a:t>
            </a:r>
            <a:r>
              <a:rPr lang="en-US" sz="2000" b="1"/>
              <a:t> </a:t>
            </a:r>
            <a:r>
              <a:rPr lang="en-US" sz="1800"/>
              <a:t> 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/>
              <a:t>Tốc </a:t>
            </a:r>
            <a:r>
              <a:rPr lang="en-US" sz="1800" err="1"/>
              <a:t>độ</a:t>
            </a:r>
            <a:r>
              <a:rPr lang="en-US" sz="1800"/>
              <a:t> </a:t>
            </a:r>
            <a:r>
              <a:rPr lang="en-US" sz="1800" err="1"/>
              <a:t>huấn</a:t>
            </a:r>
            <a:r>
              <a:rPr lang="en-US" sz="1800"/>
              <a:t> </a:t>
            </a:r>
            <a:r>
              <a:rPr lang="en-US" sz="1800" err="1"/>
              <a:t>luyện</a:t>
            </a:r>
            <a:r>
              <a:rPr lang="en-US" sz="1800"/>
              <a:t> </a:t>
            </a:r>
            <a:r>
              <a:rPr lang="en-US" sz="1800" err="1"/>
              <a:t>nhanh</a:t>
            </a:r>
            <a:r>
              <a:rPr lang="en-US" sz="1800"/>
              <a:t> </a:t>
            </a:r>
            <a:r>
              <a:rPr lang="en-US" sz="1800" err="1"/>
              <a:t>và</a:t>
            </a:r>
            <a:r>
              <a:rPr lang="en-US" sz="1800"/>
              <a:t> </a:t>
            </a:r>
            <a:r>
              <a:rPr lang="en-US" sz="1800" err="1"/>
              <a:t>yêu</a:t>
            </a:r>
            <a:r>
              <a:rPr lang="en-US" sz="1800"/>
              <a:t> </a:t>
            </a:r>
            <a:r>
              <a:rPr lang="en-US" sz="1800" err="1"/>
              <a:t>cầu</a:t>
            </a:r>
            <a:r>
              <a:rPr lang="en-US" sz="1800"/>
              <a:t> </a:t>
            </a:r>
            <a:r>
              <a:rPr lang="en-US" sz="1800" err="1"/>
              <a:t>ít</a:t>
            </a:r>
            <a:r>
              <a:rPr lang="en-US" sz="1800"/>
              <a:t> </a:t>
            </a:r>
            <a:r>
              <a:rPr lang="en-US" sz="1800" err="1"/>
              <a:t>dữ</a:t>
            </a:r>
            <a:r>
              <a:rPr lang="en-US" sz="1800"/>
              <a:t> </a:t>
            </a:r>
            <a:r>
              <a:rPr lang="en-US" sz="1800" err="1"/>
              <a:t>liệu</a:t>
            </a:r>
            <a:r>
              <a:rPr lang="en-US" sz="1800"/>
              <a:t> </a:t>
            </a:r>
            <a:r>
              <a:rPr lang="en-US" sz="1800" err="1"/>
              <a:t>huấn</a:t>
            </a:r>
            <a:r>
              <a:rPr lang="en-US" sz="1800"/>
              <a:t> </a:t>
            </a:r>
            <a:r>
              <a:rPr lang="en-US" sz="1800" err="1"/>
              <a:t>luyện</a:t>
            </a:r>
            <a:r>
              <a:rPr lang="en-US" sz="1800"/>
              <a:t> hơn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/>
              <a:t>Độ </a:t>
            </a:r>
            <a:r>
              <a:rPr lang="en-US" sz="1800" err="1"/>
              <a:t>chính</a:t>
            </a:r>
            <a:r>
              <a:rPr lang="en-US" sz="1800"/>
              <a:t> </a:t>
            </a:r>
            <a:r>
              <a:rPr lang="en-US" sz="1800" err="1"/>
              <a:t>xác</a:t>
            </a:r>
            <a:r>
              <a:rPr lang="en-US" sz="1800"/>
              <a:t> </a:t>
            </a:r>
            <a:r>
              <a:rPr lang="en-US" sz="1800" err="1"/>
              <a:t>cao</a:t>
            </a:r>
            <a:r>
              <a:rPr lang="en-US" sz="1800"/>
              <a:t> </a:t>
            </a:r>
            <a:r>
              <a:rPr lang="en-US" sz="1800" err="1"/>
              <a:t>trong</a:t>
            </a:r>
            <a:r>
              <a:rPr lang="en-US" sz="1800"/>
              <a:t> </a:t>
            </a:r>
            <a:r>
              <a:rPr lang="en-US" sz="1800" err="1"/>
              <a:t>việc</a:t>
            </a:r>
            <a:r>
              <a:rPr lang="en-US" sz="1800"/>
              <a:t> </a:t>
            </a:r>
            <a:r>
              <a:rPr lang="en-US" sz="1800" err="1"/>
              <a:t>phân</a:t>
            </a:r>
            <a:r>
              <a:rPr lang="en-US" sz="1800"/>
              <a:t> </a:t>
            </a:r>
            <a:r>
              <a:rPr lang="en-US" sz="1800" err="1"/>
              <a:t>loại</a:t>
            </a:r>
            <a:r>
              <a:rPr lang="en-US" sz="1800"/>
              <a:t> </a:t>
            </a:r>
            <a:r>
              <a:rPr lang="en-US" sz="1800" err="1"/>
              <a:t>các</a:t>
            </a:r>
            <a:r>
              <a:rPr lang="en-US" sz="1800"/>
              <a:t> </a:t>
            </a:r>
            <a:r>
              <a:rPr lang="en-US" sz="1800" err="1"/>
              <a:t>tập</a:t>
            </a:r>
            <a:r>
              <a:rPr lang="en-US" sz="1800"/>
              <a:t> </a:t>
            </a:r>
            <a:r>
              <a:rPr lang="en-US" sz="1800" err="1"/>
              <a:t>dữ</a:t>
            </a:r>
            <a:r>
              <a:rPr lang="en-US" sz="1800"/>
              <a:t> </a:t>
            </a:r>
            <a:r>
              <a:rPr lang="en-US" sz="1800" err="1"/>
              <a:t>liệu</a:t>
            </a:r>
            <a:r>
              <a:rPr lang="en-US" sz="1800"/>
              <a:t> </a:t>
            </a:r>
            <a:r>
              <a:rPr lang="en-US" sz="1800" err="1"/>
              <a:t>rời</a:t>
            </a:r>
            <a:r>
              <a:rPr lang="en-US" sz="1800"/>
              <a:t> </a:t>
            </a:r>
            <a:r>
              <a:rPr lang="en-US" sz="1800" err="1"/>
              <a:t>rạc</a:t>
            </a:r>
            <a:r>
              <a:rPr lang="en-US" sz="1800"/>
              <a:t> </a:t>
            </a:r>
            <a:r>
              <a:rPr lang="en-US" sz="1800" err="1"/>
              <a:t>và</a:t>
            </a:r>
            <a:r>
              <a:rPr lang="en-US" sz="1800"/>
              <a:t> </a:t>
            </a:r>
            <a:r>
              <a:rPr lang="en-US" sz="1800" err="1"/>
              <a:t>đơn</a:t>
            </a:r>
            <a:r>
              <a:rPr lang="en-US" sz="1800"/>
              <a:t> giản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/>
              <a:t>Có </a:t>
            </a:r>
            <a:r>
              <a:rPr lang="en-US" sz="1800" err="1"/>
              <a:t>thể</a:t>
            </a:r>
            <a:r>
              <a:rPr lang="en-US" sz="1800"/>
              <a:t> </a:t>
            </a:r>
            <a:r>
              <a:rPr lang="en-US" sz="1800" err="1"/>
              <a:t>sử</a:t>
            </a:r>
            <a:r>
              <a:rPr lang="en-US" sz="1800"/>
              <a:t> </a:t>
            </a:r>
            <a:r>
              <a:rPr lang="en-US" sz="1800" err="1"/>
              <a:t>dụng</a:t>
            </a:r>
            <a:r>
              <a:rPr lang="en-US" sz="1800"/>
              <a:t> </a:t>
            </a:r>
            <a:r>
              <a:rPr lang="en-US" sz="1800" err="1"/>
              <a:t>cho</a:t>
            </a:r>
            <a:r>
              <a:rPr lang="en-US" sz="1800"/>
              <a:t> </a:t>
            </a:r>
            <a:r>
              <a:rPr lang="en-US" sz="1800" err="1"/>
              <a:t>các</a:t>
            </a:r>
            <a:r>
              <a:rPr lang="en-US" sz="1800"/>
              <a:t> </a:t>
            </a:r>
            <a:r>
              <a:rPr lang="en-US" sz="1800" err="1"/>
              <a:t>bài</a:t>
            </a:r>
            <a:r>
              <a:rPr lang="en-US" sz="1800"/>
              <a:t> </a:t>
            </a:r>
            <a:r>
              <a:rPr lang="en-US" sz="1800" err="1"/>
              <a:t>toán</a:t>
            </a:r>
            <a:r>
              <a:rPr lang="en-US" sz="1800"/>
              <a:t> </a:t>
            </a:r>
            <a:r>
              <a:rPr lang="en-US" sz="1800" err="1"/>
              <a:t>phân</a:t>
            </a:r>
            <a:r>
              <a:rPr lang="en-US" sz="1800"/>
              <a:t> </a:t>
            </a:r>
            <a:r>
              <a:rPr lang="en-US" sz="1800" err="1"/>
              <a:t>loại</a:t>
            </a:r>
            <a:r>
              <a:rPr lang="en-US" sz="1800"/>
              <a:t> </a:t>
            </a:r>
            <a:r>
              <a:rPr lang="en-US" sz="1800" err="1"/>
              <a:t>đa</a:t>
            </a:r>
            <a:r>
              <a:rPr lang="en-US" sz="1800"/>
              <a:t> lớp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1952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Nhận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xét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  <a:p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1.2  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Thuật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3700" err="1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toán</a:t>
            </a:r>
            <a:r>
              <a:rPr lang="en-US" sz="37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 Naïve Bayes</a:t>
            </a:r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3365D-A2A4-81E9-F4C1-AFEFCB570E5C}"/>
              </a:ext>
            </a:extLst>
          </p:cNvPr>
          <p:cNvSpPr txBox="1"/>
          <p:nvPr/>
        </p:nvSpPr>
        <p:spPr>
          <a:xfrm>
            <a:off x="815857" y="2137546"/>
            <a:ext cx="10152670" cy="427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err="1"/>
              <a:t>Nhược</a:t>
            </a:r>
            <a:r>
              <a:rPr lang="en-US" sz="2000" b="1"/>
              <a:t> </a:t>
            </a:r>
            <a:r>
              <a:rPr lang="en-US" sz="2000" b="1" err="1"/>
              <a:t>điểm</a:t>
            </a:r>
            <a:r>
              <a:rPr lang="en-US" sz="2000" b="1"/>
              <a:t>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/>
              <a:t>Giả </a:t>
            </a:r>
            <a:r>
              <a:rPr lang="en-US" sz="1800" err="1"/>
              <a:t>định</a:t>
            </a:r>
            <a:r>
              <a:rPr lang="en-US" sz="1800"/>
              <a:t> </a:t>
            </a:r>
            <a:r>
              <a:rPr lang="en-US" sz="1800" err="1"/>
              <a:t>về</a:t>
            </a:r>
            <a:r>
              <a:rPr lang="en-US" sz="1800"/>
              <a:t> </a:t>
            </a:r>
            <a:r>
              <a:rPr lang="en-US" sz="1800" err="1"/>
              <a:t>độc</a:t>
            </a:r>
            <a:r>
              <a:rPr lang="en-US" sz="1800"/>
              <a:t> </a:t>
            </a:r>
            <a:r>
              <a:rPr lang="en-US" sz="1800" err="1"/>
              <a:t>lập</a:t>
            </a:r>
            <a:r>
              <a:rPr lang="en-US" sz="1800"/>
              <a:t> </a:t>
            </a:r>
            <a:r>
              <a:rPr lang="en-US" sz="1800" err="1"/>
              <a:t>giữa</a:t>
            </a:r>
            <a:r>
              <a:rPr lang="en-US" sz="1800"/>
              <a:t> </a:t>
            </a:r>
            <a:r>
              <a:rPr lang="en-US" sz="1800" err="1"/>
              <a:t>các</a:t>
            </a:r>
            <a:r>
              <a:rPr lang="en-US" sz="1800"/>
              <a:t> </a:t>
            </a:r>
            <a:r>
              <a:rPr lang="en-US" sz="1800" err="1"/>
              <a:t>biến</a:t>
            </a:r>
            <a:r>
              <a:rPr lang="en-US" sz="1800"/>
              <a:t> </a:t>
            </a:r>
            <a:r>
              <a:rPr lang="en-US" sz="1800" err="1"/>
              <a:t>đầu</a:t>
            </a:r>
            <a:r>
              <a:rPr lang="en-US" sz="1800"/>
              <a:t> </a:t>
            </a:r>
            <a:r>
              <a:rPr lang="en-US" sz="1800" err="1"/>
              <a:t>vào</a:t>
            </a:r>
            <a:r>
              <a:rPr lang="en-US" sz="1800"/>
              <a:t> </a:t>
            </a:r>
            <a:r>
              <a:rPr lang="en-US" sz="1800" err="1"/>
              <a:t>không</a:t>
            </a:r>
            <a:r>
              <a:rPr lang="en-US" sz="1800"/>
              <a:t> </a:t>
            </a:r>
            <a:r>
              <a:rPr lang="en-US" sz="1800" err="1"/>
              <a:t>phải</a:t>
            </a:r>
            <a:r>
              <a:rPr lang="en-US" sz="1800"/>
              <a:t> </a:t>
            </a:r>
            <a:r>
              <a:rPr lang="en-US" sz="1800" err="1"/>
              <a:t>lúc</a:t>
            </a:r>
            <a:r>
              <a:rPr lang="en-US" sz="1800"/>
              <a:t> </a:t>
            </a:r>
            <a:r>
              <a:rPr lang="en-US" sz="1800" err="1"/>
              <a:t>nào</a:t>
            </a:r>
            <a:r>
              <a:rPr lang="en-US" sz="1800"/>
              <a:t> </a:t>
            </a:r>
            <a:r>
              <a:rPr lang="en-US" sz="1800" err="1"/>
              <a:t>cũng</a:t>
            </a:r>
            <a:r>
              <a:rPr lang="en-US" sz="1800"/>
              <a:t> </a:t>
            </a:r>
            <a:r>
              <a:rPr lang="en-US" sz="1800" err="1"/>
              <a:t>đúng</a:t>
            </a:r>
            <a:r>
              <a:rPr lang="en-US" sz="1800"/>
              <a:t>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/>
              <a:t>Không </a:t>
            </a:r>
            <a:r>
              <a:rPr lang="en-US" sz="1800" err="1"/>
              <a:t>xử</a:t>
            </a:r>
            <a:r>
              <a:rPr lang="en-US" sz="1800"/>
              <a:t> </a:t>
            </a:r>
            <a:r>
              <a:rPr lang="en-US" sz="1800" err="1"/>
              <a:t>lý</a:t>
            </a:r>
            <a:r>
              <a:rPr lang="en-US" sz="1800"/>
              <a:t> </a:t>
            </a:r>
            <a:r>
              <a:rPr lang="en-US" sz="1800" err="1"/>
              <a:t>tốt</a:t>
            </a:r>
            <a:r>
              <a:rPr lang="en-US" sz="1800"/>
              <a:t> </a:t>
            </a:r>
            <a:r>
              <a:rPr lang="en-US" sz="1800" err="1"/>
              <a:t>với</a:t>
            </a:r>
            <a:r>
              <a:rPr lang="en-US" sz="1800"/>
              <a:t> </a:t>
            </a:r>
            <a:r>
              <a:rPr lang="en-US" sz="1800" err="1"/>
              <a:t>các</a:t>
            </a:r>
            <a:r>
              <a:rPr lang="en-US" sz="1800"/>
              <a:t> </a:t>
            </a:r>
            <a:r>
              <a:rPr lang="en-US" sz="1800" err="1"/>
              <a:t>biến</a:t>
            </a:r>
            <a:r>
              <a:rPr lang="en-US" sz="1800"/>
              <a:t> </a:t>
            </a:r>
            <a:r>
              <a:rPr lang="en-US" sz="1800" err="1"/>
              <a:t>liên</a:t>
            </a:r>
            <a:r>
              <a:rPr lang="en-US" sz="1800"/>
              <a:t> </a:t>
            </a:r>
            <a:r>
              <a:rPr lang="en-US" sz="1800" err="1"/>
              <a:t>tục</a:t>
            </a:r>
            <a:r>
              <a:rPr lang="en-US" sz="1800"/>
              <a:t>, </a:t>
            </a:r>
            <a:r>
              <a:rPr lang="en-US" sz="1800" err="1"/>
              <a:t>đòi</a:t>
            </a:r>
            <a:r>
              <a:rPr lang="en-US" sz="1800"/>
              <a:t> </a:t>
            </a:r>
            <a:r>
              <a:rPr lang="en-US" sz="1800" err="1"/>
              <a:t>hỏi</a:t>
            </a:r>
            <a:r>
              <a:rPr lang="en-US" sz="1800"/>
              <a:t> </a:t>
            </a:r>
            <a:r>
              <a:rPr lang="en-US" sz="1800" err="1"/>
              <a:t>chuyển</a:t>
            </a:r>
            <a:r>
              <a:rPr lang="en-US" sz="1800"/>
              <a:t> sang </a:t>
            </a:r>
            <a:r>
              <a:rPr lang="en-US" sz="1800" err="1"/>
              <a:t>dạng</a:t>
            </a:r>
            <a:r>
              <a:rPr lang="en-US" sz="1800"/>
              <a:t> </a:t>
            </a:r>
            <a:r>
              <a:rPr lang="en-US" sz="1800" err="1"/>
              <a:t>rời</a:t>
            </a:r>
            <a:r>
              <a:rPr lang="en-US" sz="1800"/>
              <a:t> rạc </a:t>
            </a:r>
            <a:r>
              <a:rPr lang="en-US" sz="1800">
                <a:sym typeface="Wingdings" panose="05000000000000000000" pitchFamily="2" charset="2"/>
              </a:rPr>
              <a:t> </a:t>
            </a:r>
            <a:r>
              <a:rPr lang="en-US" sz="1800"/>
              <a:t>gây </a:t>
            </a:r>
            <a:r>
              <a:rPr lang="en-US" sz="1800" err="1"/>
              <a:t>mất</a:t>
            </a:r>
            <a:r>
              <a:rPr lang="en-US" sz="1800"/>
              <a:t> </a:t>
            </a:r>
            <a:r>
              <a:rPr lang="en-US" sz="1800" err="1"/>
              <a:t>thông</a:t>
            </a:r>
            <a:r>
              <a:rPr lang="en-US" sz="1800"/>
              <a:t> tin </a:t>
            </a:r>
            <a:r>
              <a:rPr lang="en-US" sz="1800" err="1"/>
              <a:t>và</a:t>
            </a:r>
            <a:r>
              <a:rPr lang="en-US" sz="1800"/>
              <a:t> </a:t>
            </a:r>
            <a:r>
              <a:rPr lang="en-US" sz="1800" err="1"/>
              <a:t>sai</a:t>
            </a:r>
            <a:r>
              <a:rPr lang="en-US" sz="1800"/>
              <a:t> </a:t>
            </a:r>
            <a:r>
              <a:rPr lang="en-US" sz="1800" err="1"/>
              <a:t>sót</a:t>
            </a:r>
            <a:r>
              <a:rPr lang="en-US" sz="1800"/>
              <a:t>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/>
              <a:t>Khi </a:t>
            </a:r>
            <a:r>
              <a:rPr lang="en-US" sz="1800" err="1"/>
              <a:t>xử</a:t>
            </a:r>
            <a:r>
              <a:rPr lang="en-US" sz="1800"/>
              <a:t> </a:t>
            </a:r>
            <a:r>
              <a:rPr lang="en-US" sz="1800" err="1"/>
              <a:t>lý</a:t>
            </a:r>
            <a:r>
              <a:rPr lang="en-US" sz="1800"/>
              <a:t> </a:t>
            </a:r>
            <a:r>
              <a:rPr lang="en-US" sz="1800" err="1"/>
              <a:t>các</a:t>
            </a:r>
            <a:r>
              <a:rPr lang="en-US" sz="1800"/>
              <a:t> </a:t>
            </a:r>
            <a:r>
              <a:rPr lang="en-US" sz="1800" err="1"/>
              <a:t>bài</a:t>
            </a:r>
            <a:r>
              <a:rPr lang="en-US" sz="1800"/>
              <a:t> </a:t>
            </a:r>
            <a:r>
              <a:rPr lang="en-US" sz="1800" err="1"/>
              <a:t>toán</a:t>
            </a:r>
            <a:r>
              <a:rPr lang="en-US" sz="1800"/>
              <a:t> </a:t>
            </a:r>
            <a:r>
              <a:rPr lang="en-US" sz="1800" err="1"/>
              <a:t>có</a:t>
            </a:r>
            <a:r>
              <a:rPr lang="en-US" sz="1800"/>
              <a:t> </a:t>
            </a:r>
            <a:r>
              <a:rPr lang="en-US" sz="1800" err="1"/>
              <a:t>số</a:t>
            </a:r>
            <a:r>
              <a:rPr lang="en-US" sz="1800"/>
              <a:t> </a:t>
            </a:r>
            <a:r>
              <a:rPr lang="en-US" sz="1800" err="1"/>
              <a:t>lượng</a:t>
            </a:r>
            <a:r>
              <a:rPr lang="en-US" sz="1800"/>
              <a:t> </a:t>
            </a:r>
            <a:r>
              <a:rPr lang="en-US" sz="1800" err="1"/>
              <a:t>biến</a:t>
            </a:r>
            <a:r>
              <a:rPr lang="en-US" sz="1800"/>
              <a:t> </a:t>
            </a:r>
            <a:r>
              <a:rPr lang="en-US" sz="1800" err="1"/>
              <a:t>đầu</a:t>
            </a:r>
            <a:r>
              <a:rPr lang="en-US" sz="1800"/>
              <a:t> </a:t>
            </a:r>
            <a:r>
              <a:rPr lang="en-US" sz="1800" err="1"/>
              <a:t>vào</a:t>
            </a:r>
            <a:r>
              <a:rPr lang="en-US" sz="1800"/>
              <a:t> </a:t>
            </a:r>
            <a:r>
              <a:rPr lang="en-US" sz="1800" err="1"/>
              <a:t>lớn</a:t>
            </a:r>
            <a:r>
              <a:rPr lang="en-US" sz="1800"/>
              <a:t>, Naive Bayes </a:t>
            </a:r>
            <a:r>
              <a:rPr lang="en-US" sz="1800" err="1"/>
              <a:t>có</a:t>
            </a:r>
            <a:r>
              <a:rPr lang="en-US" sz="1800"/>
              <a:t> </a:t>
            </a:r>
            <a:r>
              <a:rPr lang="en-US" sz="1800" err="1"/>
              <a:t>thể</a:t>
            </a:r>
            <a:r>
              <a:rPr lang="en-US" sz="1800"/>
              <a:t> </a:t>
            </a:r>
            <a:r>
              <a:rPr lang="en-US" sz="1800" err="1"/>
              <a:t>dẫn</a:t>
            </a:r>
            <a:r>
              <a:rPr lang="en-US" sz="1800"/>
              <a:t> </a:t>
            </a:r>
            <a:r>
              <a:rPr lang="en-US" sz="1800" err="1"/>
              <a:t>đến</a:t>
            </a:r>
            <a:r>
              <a:rPr lang="en-US" sz="1800"/>
              <a:t> </a:t>
            </a:r>
            <a:r>
              <a:rPr lang="en-US" sz="1800" err="1"/>
              <a:t>hiện</a:t>
            </a:r>
            <a:r>
              <a:rPr lang="en-US" sz="1800"/>
              <a:t> </a:t>
            </a:r>
            <a:r>
              <a:rPr lang="en-US" sz="1800" err="1"/>
              <a:t>tượng</a:t>
            </a:r>
            <a:r>
              <a:rPr lang="en-US" sz="1800"/>
              <a:t> (dead end), </a:t>
            </a:r>
            <a:r>
              <a:rPr lang="en-US" sz="1800" err="1"/>
              <a:t>khi</a:t>
            </a:r>
            <a:r>
              <a:rPr lang="en-US" sz="1800"/>
              <a:t> </a:t>
            </a:r>
            <a:r>
              <a:rPr lang="en-US" sz="1800" err="1"/>
              <a:t>một</a:t>
            </a:r>
            <a:r>
              <a:rPr lang="en-US" sz="1800"/>
              <a:t> </a:t>
            </a:r>
            <a:r>
              <a:rPr lang="en-US" sz="1800" err="1"/>
              <a:t>biến</a:t>
            </a:r>
            <a:r>
              <a:rPr lang="en-US" sz="1800"/>
              <a:t> </a:t>
            </a:r>
            <a:r>
              <a:rPr lang="en-US" sz="1800" err="1"/>
              <a:t>đầu</a:t>
            </a:r>
            <a:r>
              <a:rPr lang="en-US" sz="1800"/>
              <a:t> </a:t>
            </a:r>
            <a:r>
              <a:rPr lang="en-US" sz="1800" err="1"/>
              <a:t>vào</a:t>
            </a:r>
            <a:r>
              <a:rPr lang="en-US" sz="1800"/>
              <a:t> </a:t>
            </a:r>
            <a:r>
              <a:rPr lang="en-US" sz="1800" err="1"/>
              <a:t>ảnh</a:t>
            </a:r>
            <a:r>
              <a:rPr lang="en-US" sz="1800"/>
              <a:t> </a:t>
            </a:r>
            <a:r>
              <a:rPr lang="en-US" sz="1800" err="1"/>
              <a:t>hưởng</a:t>
            </a:r>
            <a:r>
              <a:rPr lang="en-US" sz="1800"/>
              <a:t> </a:t>
            </a:r>
            <a:r>
              <a:rPr lang="en-US" sz="1800" err="1"/>
              <a:t>quá</a:t>
            </a:r>
            <a:r>
              <a:rPr lang="en-US" sz="1800"/>
              <a:t> </a:t>
            </a:r>
            <a:r>
              <a:rPr lang="en-US" sz="1800" err="1"/>
              <a:t>ít</a:t>
            </a:r>
            <a:r>
              <a:rPr lang="en-US" sz="1800"/>
              <a:t> </a:t>
            </a:r>
            <a:r>
              <a:rPr lang="en-US" sz="1800" err="1"/>
              <a:t>đến</a:t>
            </a:r>
            <a:r>
              <a:rPr lang="en-US" sz="1800"/>
              <a:t> </a:t>
            </a:r>
            <a:r>
              <a:rPr lang="en-US" sz="1800" err="1"/>
              <a:t>kết</a:t>
            </a:r>
            <a:r>
              <a:rPr lang="en-US" sz="1800"/>
              <a:t> </a:t>
            </a:r>
            <a:r>
              <a:rPr lang="en-US" sz="1800" err="1"/>
              <a:t>quả</a:t>
            </a:r>
            <a:r>
              <a:rPr lang="en-US" sz="1800"/>
              <a:t> </a:t>
            </a:r>
            <a:r>
              <a:rPr lang="en-US" sz="1800" err="1"/>
              <a:t>dự</a:t>
            </a:r>
            <a:r>
              <a:rPr lang="en-US" sz="1800"/>
              <a:t> </a:t>
            </a:r>
            <a:r>
              <a:rPr lang="en-US" sz="1800" err="1"/>
              <a:t>đoán</a:t>
            </a:r>
            <a:r>
              <a:rPr lang="en-US" sz="1800"/>
              <a:t>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/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en-US" sz="1800"/>
              <a:t> Kết </a:t>
            </a:r>
            <a:r>
              <a:rPr lang="en-US" sz="1800" err="1"/>
              <a:t>quả</a:t>
            </a:r>
            <a:r>
              <a:rPr lang="en-US" sz="1800"/>
              <a:t> </a:t>
            </a:r>
            <a:r>
              <a:rPr lang="en-US" sz="1800" err="1"/>
              <a:t>dự</a:t>
            </a:r>
            <a:r>
              <a:rPr lang="en-US" sz="1800"/>
              <a:t> </a:t>
            </a:r>
            <a:r>
              <a:rPr lang="en-US" sz="1800" err="1"/>
              <a:t>đoán</a:t>
            </a:r>
            <a:r>
              <a:rPr lang="en-US" sz="1800"/>
              <a:t> </a:t>
            </a:r>
            <a:r>
              <a:rPr lang="en-US" sz="1800" err="1"/>
              <a:t>tốt</a:t>
            </a:r>
            <a:r>
              <a:rPr lang="en-US" sz="1800"/>
              <a:t> </a:t>
            </a:r>
            <a:r>
              <a:rPr lang="en-US" sz="1800" err="1"/>
              <a:t>hơn</a:t>
            </a:r>
            <a:r>
              <a:rPr lang="en-US" sz="1800"/>
              <a:t> khi biến </a:t>
            </a:r>
            <a:r>
              <a:rPr lang="en-US" sz="1800" err="1"/>
              <a:t>đầu</a:t>
            </a:r>
            <a:r>
              <a:rPr lang="en-US" sz="1800"/>
              <a:t> </a:t>
            </a:r>
            <a:r>
              <a:rPr lang="en-US" sz="1800" err="1"/>
              <a:t>vào</a:t>
            </a:r>
            <a:r>
              <a:rPr lang="en-US" sz="1800"/>
              <a:t> </a:t>
            </a:r>
            <a:r>
              <a:rPr lang="en-US" sz="1800" err="1"/>
              <a:t>ít</a:t>
            </a:r>
            <a:r>
              <a:rPr lang="en-US" sz="1800"/>
              <a:t> </a:t>
            </a:r>
            <a:r>
              <a:rPr lang="en-US" sz="1800" err="1"/>
              <a:t>và</a:t>
            </a:r>
            <a:r>
              <a:rPr lang="en-US" sz="1800"/>
              <a:t> </a:t>
            </a:r>
            <a:r>
              <a:rPr lang="en-US" sz="1800" err="1"/>
              <a:t>dữ</a:t>
            </a:r>
            <a:r>
              <a:rPr lang="en-US" sz="1800"/>
              <a:t> </a:t>
            </a:r>
            <a:r>
              <a:rPr lang="en-US" sz="1800" err="1"/>
              <a:t>liệu</a:t>
            </a:r>
            <a:r>
              <a:rPr lang="en-US" sz="1800"/>
              <a:t> </a:t>
            </a:r>
            <a:r>
              <a:rPr lang="en-US" sz="1800" err="1"/>
              <a:t>rời</a:t>
            </a:r>
            <a:r>
              <a:rPr lang="en-US" sz="1800"/>
              <a:t> rạc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en-US" sz="1800"/>
              <a:t> Thường </a:t>
            </a:r>
            <a:r>
              <a:rPr lang="en-US" sz="1800" err="1"/>
              <a:t>không</a:t>
            </a:r>
            <a:r>
              <a:rPr lang="en-US" sz="1800"/>
              <a:t> </a:t>
            </a:r>
            <a:r>
              <a:rPr lang="en-US" sz="1800" err="1"/>
              <a:t>được</a:t>
            </a:r>
            <a:r>
              <a:rPr lang="en-US" sz="1800"/>
              <a:t> </a:t>
            </a:r>
            <a:r>
              <a:rPr lang="en-US" sz="1800" err="1"/>
              <a:t>sử</a:t>
            </a:r>
            <a:r>
              <a:rPr lang="en-US" sz="1800"/>
              <a:t> </a:t>
            </a:r>
            <a:r>
              <a:rPr lang="en-US" sz="1800" err="1"/>
              <a:t>dụng</a:t>
            </a:r>
            <a:r>
              <a:rPr lang="en-US" sz="1800"/>
              <a:t> trong bài </a:t>
            </a:r>
            <a:r>
              <a:rPr lang="en-US" sz="1800" err="1"/>
              <a:t>toán</a:t>
            </a:r>
            <a:r>
              <a:rPr lang="en-US" sz="1800"/>
              <a:t> </a:t>
            </a:r>
            <a:r>
              <a:rPr lang="en-US" sz="1800" err="1"/>
              <a:t>yêu</a:t>
            </a:r>
            <a:r>
              <a:rPr lang="en-US" sz="1800"/>
              <a:t> </a:t>
            </a:r>
            <a:r>
              <a:rPr lang="en-US" sz="1800" err="1"/>
              <a:t>cầu</a:t>
            </a:r>
            <a:r>
              <a:rPr lang="en-US" sz="1800"/>
              <a:t> </a:t>
            </a:r>
            <a:r>
              <a:rPr lang="en-US" sz="1800" err="1"/>
              <a:t>độ</a:t>
            </a:r>
            <a:r>
              <a:rPr lang="en-US" sz="1800"/>
              <a:t> </a:t>
            </a:r>
            <a:r>
              <a:rPr lang="en-US" sz="1800" err="1"/>
              <a:t>chính</a:t>
            </a:r>
            <a:r>
              <a:rPr lang="en-US" sz="1800"/>
              <a:t> </a:t>
            </a:r>
            <a:r>
              <a:rPr lang="en-US" sz="1800" err="1"/>
              <a:t>xác</a:t>
            </a:r>
            <a:r>
              <a:rPr lang="en-US" sz="1800"/>
              <a:t> </a:t>
            </a:r>
            <a:r>
              <a:rPr lang="en-US" sz="1800" err="1"/>
              <a:t>cao</a:t>
            </a:r>
            <a:r>
              <a:rPr lang="en-US" sz="1800"/>
              <a:t> </a:t>
            </a:r>
            <a:r>
              <a:rPr lang="en-US" sz="1800" err="1"/>
              <a:t>và</a:t>
            </a:r>
            <a:r>
              <a:rPr lang="en-US" sz="1800"/>
              <a:t> </a:t>
            </a:r>
            <a:r>
              <a:rPr lang="en-US" sz="1800" err="1"/>
              <a:t>phức</a:t>
            </a:r>
            <a:r>
              <a:rPr lang="en-US" sz="1800"/>
              <a:t> tạp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/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52348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0717E16-9495-4547-BFE4-501287B8E3C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799080" y="3283527"/>
            <a:ext cx="9392920" cy="1752187"/>
          </a:xfrm>
        </p:spPr>
        <p:txBody>
          <a:bodyPr/>
          <a:lstStyle/>
          <a:p>
            <a:pPr marL="63500" indent="0">
              <a:buNone/>
            </a:pPr>
            <a:r>
              <a:rPr lang="en-US" sz="9333">
                <a:solidFill>
                  <a:srgbClr val="3C78D8"/>
                </a:solidFill>
                <a:latin typeface="Roboto Slab" panose="020B0604020202020204"/>
              </a:rPr>
              <a:t>1.3 </a:t>
            </a:r>
            <a:r>
              <a:rPr lang="en-US" sz="3733">
                <a:latin typeface="Roboto Slab" panose="020B0604020202020204"/>
              </a:rPr>
              <a:t>Thuật toán k-Nearest Neighbor</a:t>
            </a:r>
            <a:endParaRPr lang="en-US" sz="3733" b="1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03512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96AC8-3BC5-4ED0-A9F9-9D7CF82B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Nội</a:t>
            </a:r>
            <a:r>
              <a:rPr lang="en-US">
                <a:latin typeface="Roboto Slab" pitchFamily="2" charset="0"/>
                <a:ea typeface="Roboto Slab" pitchFamily="2" charset="0"/>
                <a:cs typeface="Roboto Slab" pitchFamily="2" charset="0"/>
              </a:rPr>
              <a:t> dung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41D7230-C193-A9E4-D627-84F816B1D5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8CE9CD-AAE7-4D54-94CB-9C553939941F}"/>
              </a:ext>
            </a:extLst>
          </p:cNvPr>
          <p:cNvCxnSpPr>
            <a:cxnSpLocks/>
          </p:cNvCxnSpPr>
          <p:nvPr/>
        </p:nvCxnSpPr>
        <p:spPr>
          <a:xfrm>
            <a:off x="1267296" y="2370688"/>
            <a:ext cx="0" cy="2830465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DD13EA8-2358-4985-AC4D-1DFA140DBB1D}"/>
              </a:ext>
            </a:extLst>
          </p:cNvPr>
          <p:cNvGrpSpPr/>
          <p:nvPr/>
        </p:nvGrpSpPr>
        <p:grpSpPr>
          <a:xfrm>
            <a:off x="852425" y="1833891"/>
            <a:ext cx="910227" cy="847120"/>
            <a:chOff x="437470" y="3940470"/>
            <a:chExt cx="821100" cy="821100"/>
          </a:xfrm>
        </p:grpSpPr>
        <p:sp>
          <p:nvSpPr>
            <p:cNvPr id="8" name="Google Shape;586;p61">
              <a:extLst>
                <a:ext uri="{FF2B5EF4-FFF2-40B4-BE49-F238E27FC236}">
                  <a16:creationId xmlns:a16="http://schemas.microsoft.com/office/drawing/2014/main" id="{409B0837-1C5C-42F3-B86E-6388CBD90C9F}"/>
                </a:ext>
              </a:extLst>
            </p:cNvPr>
            <p:cNvSpPr/>
            <p:nvPr/>
          </p:nvSpPr>
          <p:spPr>
            <a:xfrm>
              <a:off x="437470" y="3940470"/>
              <a:ext cx="821100" cy="821100"/>
            </a:xfrm>
            <a:prstGeom prst="round1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590;p61">
              <a:extLst>
                <a:ext uri="{FF2B5EF4-FFF2-40B4-BE49-F238E27FC236}">
                  <a16:creationId xmlns:a16="http://schemas.microsoft.com/office/drawing/2014/main" id="{DF658FB1-CD80-4268-888F-28C85C7892B1}"/>
                </a:ext>
              </a:extLst>
            </p:cNvPr>
            <p:cNvSpPr txBox="1">
              <a:spLocks/>
            </p:cNvSpPr>
            <p:nvPr/>
          </p:nvSpPr>
          <p:spPr>
            <a:xfrm>
              <a:off x="437470" y="4050881"/>
              <a:ext cx="8211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algn="ctr"/>
              <a:r>
                <a:rPr lang="en" sz="3200" b="1">
                  <a:solidFill>
                    <a:schemeClr val="bg1"/>
                  </a:solidFill>
                  <a:latin typeface="Roboto Slab" panose="020B0604020202020204" pitchFamily="2" charset="0"/>
                  <a:ea typeface="Roboto Slab" panose="020B0604020202020204" pitchFamily="2" charset="0"/>
                  <a:cs typeface="Roboto Slab" panose="020B0604020202020204" pitchFamily="2" charset="0"/>
                </a:rPr>
                <a:t>1.3</a:t>
              </a:r>
            </a:p>
          </p:txBody>
        </p:sp>
      </p:grpSp>
      <p:sp>
        <p:nvSpPr>
          <p:cNvPr id="19" name="Google Shape;618;p28">
            <a:extLst>
              <a:ext uri="{FF2B5EF4-FFF2-40B4-BE49-F238E27FC236}">
                <a16:creationId xmlns:a16="http://schemas.microsoft.com/office/drawing/2014/main" id="{E057DCC3-98EB-4512-B431-9EA6D98285D5}"/>
              </a:ext>
            </a:extLst>
          </p:cNvPr>
          <p:cNvSpPr txBox="1">
            <a:spLocks/>
          </p:cNvSpPr>
          <p:nvPr/>
        </p:nvSpPr>
        <p:spPr>
          <a:xfrm>
            <a:off x="1791038" y="1947127"/>
            <a:ext cx="5821173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255" indent="0" algn="just">
              <a:spcBef>
                <a:spcPts val="0"/>
              </a:spcBef>
              <a:buSzPts val="2000"/>
              <a:buNone/>
            </a:pPr>
            <a:r>
              <a:rPr lang="en-US" sz="2400" b="1" err="1">
                <a:latin typeface="Roboto Slab"/>
                <a:ea typeface="Roboto Slab"/>
                <a:cs typeface="Roboto Slab"/>
                <a:sym typeface="Roboto Condensed"/>
              </a:rPr>
              <a:t>Thuật</a:t>
            </a:r>
            <a:r>
              <a:rPr lang="en-US" sz="2400" b="1">
                <a:latin typeface="Roboto Slab"/>
                <a:ea typeface="Roboto Slab"/>
                <a:cs typeface="Roboto Slab"/>
                <a:sym typeface="Roboto Condensed"/>
              </a:rPr>
              <a:t> </a:t>
            </a:r>
            <a:r>
              <a:rPr lang="en-US" sz="2400" b="1" err="1">
                <a:latin typeface="Roboto Slab"/>
                <a:ea typeface="Roboto Slab"/>
                <a:cs typeface="Roboto Slab"/>
                <a:sym typeface="Roboto Condensed"/>
              </a:rPr>
              <a:t>toán</a:t>
            </a:r>
            <a:r>
              <a:rPr lang="en-US" sz="2400" b="1">
                <a:latin typeface="Roboto Slab"/>
                <a:ea typeface="Roboto Slab"/>
                <a:cs typeface="Roboto Slab"/>
                <a:sym typeface="Roboto Condensed"/>
              </a:rPr>
              <a:t> K-nearest Neighbor</a:t>
            </a:r>
            <a:endParaRPr lang="vi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A77CAF-F3AE-41A0-AD20-8ABBD78B4D86}"/>
              </a:ext>
            </a:extLst>
          </p:cNvPr>
          <p:cNvSpPr/>
          <p:nvPr/>
        </p:nvSpPr>
        <p:spPr>
          <a:xfrm>
            <a:off x="1762651" y="2981271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994AF-33A6-4EB2-B079-DF9CBD606076}"/>
              </a:ext>
            </a:extLst>
          </p:cNvPr>
          <p:cNvCxnSpPr>
            <a:cxnSpLocks/>
          </p:cNvCxnSpPr>
          <p:nvPr/>
        </p:nvCxnSpPr>
        <p:spPr>
          <a:xfrm>
            <a:off x="1307541" y="3041036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618;p28">
            <a:extLst>
              <a:ext uri="{FF2B5EF4-FFF2-40B4-BE49-F238E27FC236}">
                <a16:creationId xmlns:a16="http://schemas.microsoft.com/office/drawing/2014/main" id="{3E4F2558-0D09-4513-9235-E1992F41AF6A}"/>
              </a:ext>
            </a:extLst>
          </p:cNvPr>
          <p:cNvSpPr txBox="1">
            <a:spLocks/>
          </p:cNvSpPr>
          <p:nvPr/>
        </p:nvSpPr>
        <p:spPr>
          <a:xfrm>
            <a:off x="1938719" y="2606381"/>
            <a:ext cx="5821173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133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1. </a:t>
            </a:r>
            <a:r>
              <a:rPr lang="en-US" sz="2133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Giới</a:t>
            </a:r>
            <a:r>
              <a:rPr lang="en-US" sz="2133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133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thiệu</a:t>
            </a:r>
            <a:r>
              <a:rPr lang="en-US" sz="2133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133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thuật</a:t>
            </a:r>
            <a:r>
              <a:rPr lang="en-US" sz="2133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133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toán</a:t>
            </a:r>
            <a:endParaRPr lang="en-US" sz="2133" i="1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  <p:sp>
        <p:nvSpPr>
          <p:cNvPr id="29" name="Google Shape;618;p28">
            <a:extLst>
              <a:ext uri="{FF2B5EF4-FFF2-40B4-BE49-F238E27FC236}">
                <a16:creationId xmlns:a16="http://schemas.microsoft.com/office/drawing/2014/main" id="{A4812B00-CF69-4A47-B1B2-DE4D1A858EB9}"/>
              </a:ext>
            </a:extLst>
          </p:cNvPr>
          <p:cNvSpPr txBox="1">
            <a:spLocks/>
          </p:cNvSpPr>
          <p:nvPr/>
        </p:nvSpPr>
        <p:spPr>
          <a:xfrm>
            <a:off x="1961152" y="3316548"/>
            <a:ext cx="8593080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2. Ý t</a:t>
            </a:r>
            <a:r>
              <a:rPr lang="vi-VN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ư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ởng</a:t>
            </a:r>
            <a:endParaRPr lang="en-US" sz="2000" i="1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5B8D98-1F05-4322-9DE4-2FF2760F2D98}"/>
              </a:ext>
            </a:extLst>
          </p:cNvPr>
          <p:cNvSpPr/>
          <p:nvPr/>
        </p:nvSpPr>
        <p:spPr>
          <a:xfrm>
            <a:off x="1762651" y="2978756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0A7B0E-7146-4B86-B9CF-31B1EE63EBEB}"/>
              </a:ext>
            </a:extLst>
          </p:cNvPr>
          <p:cNvCxnSpPr>
            <a:cxnSpLocks/>
          </p:cNvCxnSpPr>
          <p:nvPr/>
        </p:nvCxnSpPr>
        <p:spPr>
          <a:xfrm>
            <a:off x="1307541" y="3038521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C4C7529-4B02-48BE-AB1A-FF432A83029A}"/>
              </a:ext>
            </a:extLst>
          </p:cNvPr>
          <p:cNvSpPr/>
          <p:nvPr/>
        </p:nvSpPr>
        <p:spPr>
          <a:xfrm>
            <a:off x="1781987" y="3702343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9CC066-D2BC-45D5-8440-DF2AC77BD727}"/>
              </a:ext>
            </a:extLst>
          </p:cNvPr>
          <p:cNvCxnSpPr>
            <a:cxnSpLocks/>
          </p:cNvCxnSpPr>
          <p:nvPr/>
        </p:nvCxnSpPr>
        <p:spPr>
          <a:xfrm>
            <a:off x="1299655" y="3763364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A47F3D9-C117-48E3-AA2A-8FE860605D78}"/>
              </a:ext>
            </a:extLst>
          </p:cNvPr>
          <p:cNvCxnSpPr>
            <a:cxnSpLocks/>
          </p:cNvCxnSpPr>
          <p:nvPr/>
        </p:nvCxnSpPr>
        <p:spPr>
          <a:xfrm>
            <a:off x="1299655" y="4385814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24868AE-E331-4492-B6AC-B58E26605ADA}"/>
              </a:ext>
            </a:extLst>
          </p:cNvPr>
          <p:cNvCxnSpPr>
            <a:cxnSpLocks/>
          </p:cNvCxnSpPr>
          <p:nvPr/>
        </p:nvCxnSpPr>
        <p:spPr>
          <a:xfrm>
            <a:off x="1307541" y="5089764"/>
            <a:ext cx="510996" cy="1"/>
          </a:xfrm>
          <a:prstGeom prst="line">
            <a:avLst/>
          </a:prstGeom>
          <a:ln>
            <a:solidFill>
              <a:srgbClr val="89A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FAD619C-52B3-3D2D-2491-98029577DA80}"/>
              </a:ext>
            </a:extLst>
          </p:cNvPr>
          <p:cNvSpPr/>
          <p:nvPr/>
        </p:nvSpPr>
        <p:spPr>
          <a:xfrm>
            <a:off x="1783153" y="4324792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5632B-33C0-7BB1-0478-D192DD4E9474}"/>
              </a:ext>
            </a:extLst>
          </p:cNvPr>
          <p:cNvSpPr/>
          <p:nvPr/>
        </p:nvSpPr>
        <p:spPr>
          <a:xfrm>
            <a:off x="1804787" y="5048379"/>
            <a:ext cx="122043" cy="122043"/>
          </a:xfrm>
          <a:prstGeom prst="ellipse">
            <a:avLst/>
          </a:prstGeom>
          <a:solidFill>
            <a:srgbClr val="89A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Google Shape;618;p28">
            <a:extLst>
              <a:ext uri="{FF2B5EF4-FFF2-40B4-BE49-F238E27FC236}">
                <a16:creationId xmlns:a16="http://schemas.microsoft.com/office/drawing/2014/main" id="{DB5A7BA8-ED98-6BA7-83D9-FB7084047444}"/>
              </a:ext>
            </a:extLst>
          </p:cNvPr>
          <p:cNvSpPr txBox="1">
            <a:spLocks/>
          </p:cNvSpPr>
          <p:nvPr/>
        </p:nvSpPr>
        <p:spPr>
          <a:xfrm>
            <a:off x="1938719" y="3979544"/>
            <a:ext cx="8593080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3.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Cách</a:t>
            </a: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hoạt</a:t>
            </a: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động</a:t>
            </a:r>
            <a:endParaRPr lang="en-US" sz="2000" i="1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  <p:sp>
        <p:nvSpPr>
          <p:cNvPr id="10" name="Google Shape;618;p28">
            <a:extLst>
              <a:ext uri="{FF2B5EF4-FFF2-40B4-BE49-F238E27FC236}">
                <a16:creationId xmlns:a16="http://schemas.microsoft.com/office/drawing/2014/main" id="{64224FCB-4171-2CD2-B4E2-B373C3803914}"/>
              </a:ext>
            </a:extLst>
          </p:cNvPr>
          <p:cNvSpPr txBox="1">
            <a:spLocks/>
          </p:cNvSpPr>
          <p:nvPr/>
        </p:nvSpPr>
        <p:spPr>
          <a:xfrm>
            <a:off x="1913080" y="4685969"/>
            <a:ext cx="8593080" cy="8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135463" indent="0" algn="just">
              <a:spcBef>
                <a:spcPts val="0"/>
              </a:spcBef>
              <a:buSzPts val="2000"/>
              <a:buNone/>
            </a:pP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4.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Nhận</a:t>
            </a:r>
            <a:r>
              <a:rPr lang="en-US" sz="2000" i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 </a:t>
            </a:r>
            <a:r>
              <a:rPr lang="en-US" sz="2000" i="1" err="1">
                <a:latin typeface="Roboto Slab" panose="020B0604020202020204" pitchFamily="2" charset="0"/>
                <a:ea typeface="Roboto Slab" panose="020B0604020202020204" pitchFamily="2" charset="0"/>
                <a:cs typeface="Roboto Slab" panose="020B0604020202020204" pitchFamily="2" charset="0"/>
                <a:sym typeface="Roboto Condensed"/>
              </a:rPr>
              <a:t>xét</a:t>
            </a:r>
            <a:endParaRPr lang="en-US" sz="2000" i="1">
              <a:latin typeface="Roboto Slab" panose="020B0604020202020204" pitchFamily="2" charset="0"/>
              <a:ea typeface="Roboto Slab" panose="020B0604020202020204" pitchFamily="2" charset="0"/>
              <a:cs typeface="Roboto Slab" panose="020B0604020202020204" pitchFamily="2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66352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Giới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thiệu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thuật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toán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1.3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KNN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B45C7-E546-4257-AD37-FCDDA4925C3A}"/>
              </a:ext>
            </a:extLst>
          </p:cNvPr>
          <p:cNvSpPr txBox="1"/>
          <p:nvPr/>
        </p:nvSpPr>
        <p:spPr>
          <a:xfrm>
            <a:off x="815856" y="2216702"/>
            <a:ext cx="10023333" cy="294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algn="just">
              <a:lnSpc>
                <a:spcPct val="15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/>
              <a:t>Là </a:t>
            </a:r>
            <a:r>
              <a:rPr lang="en-US" sz="2400" err="1"/>
              <a:t>một</a:t>
            </a:r>
            <a:r>
              <a:rPr lang="en-US" sz="2400"/>
              <a:t> </a:t>
            </a:r>
            <a:r>
              <a:rPr lang="en-US" sz="2400" err="1"/>
              <a:t>trong</a:t>
            </a:r>
            <a:r>
              <a:rPr lang="en-US" sz="2400"/>
              <a:t> </a:t>
            </a:r>
            <a:r>
              <a:rPr lang="en-US" sz="2400" err="1"/>
              <a:t>những</a:t>
            </a:r>
            <a:r>
              <a:rPr lang="en-US" sz="2400"/>
              <a:t> </a:t>
            </a:r>
            <a:r>
              <a:rPr lang="en-US" sz="2400" err="1"/>
              <a:t>thuật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 supervised-learning </a:t>
            </a:r>
            <a:r>
              <a:rPr lang="en-US" sz="2400" err="1"/>
              <a:t>đơn</a:t>
            </a:r>
            <a:r>
              <a:rPr lang="en-US" sz="2400"/>
              <a:t> </a:t>
            </a:r>
            <a:r>
              <a:rPr lang="en-US" sz="2400" err="1"/>
              <a:t>giản</a:t>
            </a:r>
            <a:r>
              <a:rPr lang="en-US" sz="2400"/>
              <a:t> </a:t>
            </a:r>
            <a:r>
              <a:rPr lang="en-US" sz="2400" err="1"/>
              <a:t>nhất</a:t>
            </a:r>
            <a:r>
              <a:rPr lang="en-US" sz="2400"/>
              <a:t> </a:t>
            </a:r>
          </a:p>
          <a:p>
            <a:pPr marL="380990" indent="-380990" algn="just">
              <a:lnSpc>
                <a:spcPct val="15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>
                <a:latin typeface="Roboto Slab" panose="020B0604020202020204"/>
              </a:rPr>
              <a:t>Có </a:t>
            </a:r>
            <a:r>
              <a:rPr lang="en-US" sz="2400" err="1">
                <a:latin typeface="Roboto Slab" panose="020B0604020202020204"/>
              </a:rPr>
              <a:t>thể</a:t>
            </a:r>
            <a:r>
              <a:rPr lang="en-US" sz="2400">
                <a:latin typeface="Roboto Slab" panose="020B0604020202020204"/>
              </a:rPr>
              <a:t> áp </a:t>
            </a:r>
            <a:r>
              <a:rPr lang="en-US" sz="2400" err="1">
                <a:latin typeface="Roboto Slab" panose="020B0604020202020204"/>
              </a:rPr>
              <a:t>dụng</a:t>
            </a:r>
            <a:r>
              <a:rPr lang="en-US" sz="2400">
                <a:latin typeface="Roboto Slab" panose="020B0604020202020204"/>
              </a:rPr>
              <a:t> </a:t>
            </a:r>
            <a:r>
              <a:rPr lang="en-US" sz="2400" err="1">
                <a:latin typeface="Roboto Slab" panose="020B0604020202020204"/>
              </a:rPr>
              <a:t>cho</a:t>
            </a:r>
            <a:r>
              <a:rPr lang="en-US" sz="2400">
                <a:latin typeface="Roboto Slab" panose="020B0604020202020204"/>
              </a:rPr>
              <a:t> </a:t>
            </a:r>
            <a:r>
              <a:rPr lang="en-US" sz="2400" err="1">
                <a:latin typeface="Roboto Slab" panose="020B0604020202020204"/>
              </a:rPr>
              <a:t>cả</a:t>
            </a:r>
            <a:r>
              <a:rPr lang="en-US" sz="2400">
                <a:latin typeface="Roboto Slab" panose="020B0604020202020204"/>
              </a:rPr>
              <a:t> </a:t>
            </a:r>
            <a:r>
              <a:rPr lang="en-US" sz="2400" err="1">
                <a:latin typeface="Roboto Slab" panose="020B0604020202020204"/>
              </a:rPr>
              <a:t>hai</a:t>
            </a:r>
            <a:r>
              <a:rPr lang="en-US" sz="2400">
                <a:latin typeface="Roboto Slab" panose="020B0604020202020204"/>
              </a:rPr>
              <a:t> </a:t>
            </a:r>
            <a:r>
              <a:rPr lang="en-US" sz="2400" err="1"/>
              <a:t>bài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 </a:t>
            </a:r>
            <a:r>
              <a:rPr lang="en-US" sz="2400" err="1"/>
              <a:t>chính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Supervised learning </a:t>
            </a:r>
            <a:r>
              <a:rPr lang="en-US" sz="2400" err="1"/>
              <a:t>là</a:t>
            </a:r>
            <a:r>
              <a:rPr lang="en-US" sz="2400"/>
              <a:t> Classification </a:t>
            </a:r>
            <a:r>
              <a:rPr lang="en-US" sz="2400" err="1"/>
              <a:t>và</a:t>
            </a:r>
            <a:r>
              <a:rPr lang="en-US" sz="2400"/>
              <a:t> Regression.</a:t>
            </a:r>
          </a:p>
          <a:p>
            <a:pPr marL="380990" indent="-380990" algn="just">
              <a:lnSpc>
                <a:spcPct val="15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/>
              <a:t>Còn đ</a:t>
            </a:r>
            <a:r>
              <a:rPr lang="vi-VN" sz="2400"/>
              <a:t>ư</a:t>
            </a:r>
            <a:r>
              <a:rPr lang="en-US" sz="2400" err="1"/>
              <a:t>ợc</a:t>
            </a:r>
            <a:r>
              <a:rPr lang="en-US" sz="2400"/>
              <a:t> </a:t>
            </a:r>
            <a:r>
              <a:rPr lang="en-US" sz="2400" err="1"/>
              <a:t>gọi</a:t>
            </a:r>
            <a:r>
              <a:rPr lang="en-US" sz="2400"/>
              <a:t> </a:t>
            </a:r>
            <a:r>
              <a:rPr lang="en-US" sz="2400" err="1"/>
              <a:t>là</a:t>
            </a:r>
            <a:r>
              <a:rPr lang="en-US" sz="2400"/>
              <a:t> </a:t>
            </a:r>
            <a:r>
              <a:rPr lang="en-US" sz="2400" err="1"/>
              <a:t>thuật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 Instance-based hay Memory-based learning.</a:t>
            </a:r>
            <a:endParaRPr lang="vi-VN" sz="2400">
              <a:latin typeface="Roboto Slab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ởng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1.3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KNN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84235-50F4-438E-AF4B-1E1BA469C785}"/>
              </a:ext>
            </a:extLst>
          </p:cNvPr>
          <p:cNvSpPr txBox="1"/>
          <p:nvPr/>
        </p:nvSpPr>
        <p:spPr>
          <a:xfrm>
            <a:off x="815856" y="2216702"/>
            <a:ext cx="10023333" cy="294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buSzPct val="120000"/>
            </a:pPr>
            <a:r>
              <a:rPr lang="en-US" sz="2400"/>
              <a:t>Đi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đầu</a:t>
            </a:r>
            <a:r>
              <a:rPr lang="en-US" sz="2400"/>
              <a:t> ra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một</a:t>
            </a:r>
            <a:r>
              <a:rPr lang="en-US" sz="2400"/>
              <a:t> </a:t>
            </a:r>
            <a:r>
              <a:rPr lang="en-US" sz="2400" err="1"/>
              <a:t>điểm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</a:t>
            </a:r>
            <a:r>
              <a:rPr lang="en-US" sz="2400" err="1"/>
              <a:t>mới</a:t>
            </a:r>
            <a:r>
              <a:rPr lang="en-US" sz="2400"/>
              <a:t> </a:t>
            </a:r>
            <a:r>
              <a:rPr lang="en-US" sz="2400" err="1"/>
              <a:t>bằng</a:t>
            </a:r>
            <a:r>
              <a:rPr lang="en-US" sz="2400"/>
              <a:t> cách: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/>
              <a:t>Chỉ </a:t>
            </a:r>
            <a:r>
              <a:rPr lang="en-US" sz="2400" err="1"/>
              <a:t>dựa</a:t>
            </a:r>
            <a:r>
              <a:rPr lang="en-US" sz="2400"/>
              <a:t> </a:t>
            </a:r>
            <a:r>
              <a:rPr lang="en-US" sz="2400" err="1"/>
              <a:t>trên</a:t>
            </a:r>
            <a:r>
              <a:rPr lang="en-US" sz="2400"/>
              <a:t> </a:t>
            </a:r>
            <a:r>
              <a:rPr lang="en-US" sz="2400" err="1"/>
              <a:t>thông</a:t>
            </a:r>
            <a:r>
              <a:rPr lang="en-US" sz="2400"/>
              <a:t> tin </a:t>
            </a:r>
            <a:r>
              <a:rPr lang="en-US" sz="2400" err="1"/>
              <a:t>của</a:t>
            </a:r>
            <a:r>
              <a:rPr lang="en-US" sz="2400"/>
              <a:t> k </a:t>
            </a:r>
            <a:r>
              <a:rPr lang="en-US" sz="2400" err="1"/>
              <a:t>điểm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</a:t>
            </a:r>
            <a:r>
              <a:rPr lang="en-US" sz="2400" err="1"/>
              <a:t>trong</a:t>
            </a:r>
            <a:r>
              <a:rPr lang="en-US" sz="2400"/>
              <a:t> training set </a:t>
            </a:r>
            <a:r>
              <a:rPr lang="en-US" sz="2400" err="1"/>
              <a:t>gần</a:t>
            </a:r>
            <a:r>
              <a:rPr lang="en-US" sz="2400"/>
              <a:t> </a:t>
            </a:r>
            <a:r>
              <a:rPr lang="en-US" sz="2400" err="1"/>
              <a:t>nó</a:t>
            </a:r>
            <a:r>
              <a:rPr lang="en-US" sz="2400"/>
              <a:t> </a:t>
            </a:r>
            <a:r>
              <a:rPr lang="en-US" sz="2400" err="1"/>
              <a:t>nhất</a:t>
            </a:r>
            <a:r>
              <a:rPr lang="en-US" sz="2400"/>
              <a:t> (k-lân </a:t>
            </a:r>
            <a:r>
              <a:rPr lang="en-US" sz="2400" err="1"/>
              <a:t>cận</a:t>
            </a:r>
            <a:r>
              <a:rPr lang="en-US" sz="2400"/>
              <a:t>)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/>
              <a:t>Không </a:t>
            </a:r>
            <a:r>
              <a:rPr lang="en-US" sz="2400" err="1"/>
              <a:t>cần</a:t>
            </a:r>
            <a:r>
              <a:rPr lang="en-US" sz="2400"/>
              <a:t> </a:t>
            </a:r>
            <a:r>
              <a:rPr lang="en-US" sz="2400" err="1"/>
              <a:t>xét</a:t>
            </a:r>
            <a:r>
              <a:rPr lang="en-US" sz="2400"/>
              <a:t> </a:t>
            </a:r>
            <a:r>
              <a:rPr lang="en-US" sz="2400" err="1"/>
              <a:t>tới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</a:t>
            </a:r>
            <a:r>
              <a:rPr lang="en-US" sz="2400" err="1"/>
              <a:t>gần</a:t>
            </a:r>
            <a:r>
              <a:rPr lang="en-US" sz="2400"/>
              <a:t> </a:t>
            </a:r>
            <a:r>
              <a:rPr lang="en-US" sz="2400" err="1"/>
              <a:t>đó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phải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</a:t>
            </a:r>
            <a:r>
              <a:rPr lang="en-US" sz="2400" err="1"/>
              <a:t>nhiễu</a:t>
            </a:r>
            <a:r>
              <a:rPr lang="en-US" sz="2400"/>
              <a:t> hay không</a:t>
            </a:r>
            <a:endParaRPr lang="vi-VN" sz="2400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30495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Cách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hoạt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động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1.3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KNN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EC663-784E-442C-9438-4A45EBF9E5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64" y="2436277"/>
            <a:ext cx="5074472" cy="3322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DA87A-8EE5-4AF2-848C-8964BC73EE41}"/>
              </a:ext>
            </a:extLst>
          </p:cNvPr>
          <p:cNvSpPr txBox="1"/>
          <p:nvPr/>
        </p:nvSpPr>
        <p:spPr>
          <a:xfrm>
            <a:off x="1084333" y="5758306"/>
            <a:ext cx="1002333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SzPct val="120000"/>
            </a:pPr>
            <a:r>
              <a:rPr lang="en-US" sz="2400" i="1" err="1">
                <a:latin typeface="Roboto Slab" panose="020B0604020202020204"/>
              </a:rPr>
              <a:t>Ví</a:t>
            </a:r>
            <a:r>
              <a:rPr lang="en-US" sz="2400" i="1">
                <a:latin typeface="Roboto Slab" panose="020B0604020202020204"/>
              </a:rPr>
              <a:t> </a:t>
            </a:r>
            <a:r>
              <a:rPr lang="en-US" sz="2400" i="1" err="1">
                <a:latin typeface="Roboto Slab" panose="020B0604020202020204"/>
              </a:rPr>
              <a:t>dụ</a:t>
            </a:r>
            <a:r>
              <a:rPr lang="en-US" sz="2400" i="1">
                <a:latin typeface="Roboto Slab" panose="020B0604020202020204"/>
              </a:rPr>
              <a:t> </a:t>
            </a:r>
            <a:r>
              <a:rPr lang="en-US" sz="2400" i="1" err="1">
                <a:latin typeface="Roboto Slab" panose="020B0604020202020204"/>
              </a:rPr>
              <a:t>minh</a:t>
            </a:r>
            <a:r>
              <a:rPr lang="en-US" sz="2400" i="1">
                <a:latin typeface="Roboto Slab" panose="020B0604020202020204"/>
              </a:rPr>
              <a:t> </a:t>
            </a:r>
            <a:r>
              <a:rPr lang="en-US" sz="2400" i="1" err="1">
                <a:latin typeface="Roboto Slab" panose="020B0604020202020204"/>
              </a:rPr>
              <a:t>họa</a:t>
            </a:r>
            <a:r>
              <a:rPr lang="en-US" sz="2400" i="1">
                <a:latin typeface="Roboto Slab" panose="020B0604020202020204"/>
              </a:rPr>
              <a:t> </a:t>
            </a:r>
            <a:r>
              <a:rPr lang="en-US" sz="2400" i="1" err="1">
                <a:latin typeface="Roboto Slab" panose="020B0604020202020204"/>
              </a:rPr>
              <a:t>với</a:t>
            </a:r>
            <a:r>
              <a:rPr lang="en-US" sz="2400" i="1">
                <a:latin typeface="Roboto Slab" panose="020B0604020202020204"/>
              </a:rPr>
              <a:t> K = 3</a:t>
            </a:r>
            <a:endParaRPr lang="vi-VN" sz="2400" i="1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2597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Cách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hoạt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động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Thuật toán Apriori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A5469-5036-454A-9487-A761A97477A7}"/>
              </a:ext>
            </a:extLst>
          </p:cNvPr>
          <p:cNvSpPr txBox="1"/>
          <p:nvPr/>
        </p:nvSpPr>
        <p:spPr>
          <a:xfrm>
            <a:off x="815856" y="2216702"/>
            <a:ext cx="10578584" cy="409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SzPct val="120000"/>
            </a:pPr>
            <a:r>
              <a:rPr lang="en-US" sz="2200"/>
              <a:t>Có </a:t>
            </a:r>
            <a:r>
              <a:rPr lang="vi-VN" sz="2200" b="1"/>
              <a:t>D</a:t>
            </a:r>
            <a:r>
              <a:rPr lang="vi-VN" sz="2200"/>
              <a:t> là tập các điểm dữ liệu đã được gắn nhãn và </a:t>
            </a:r>
            <a:r>
              <a:rPr lang="vi-VN" sz="2200" b="1"/>
              <a:t>A</a:t>
            </a:r>
            <a:r>
              <a:rPr lang="vi-VN" sz="2200"/>
              <a:t> là dữ liệu chưa được phân loại.</a:t>
            </a:r>
            <a:endParaRPr lang="en-US" sz="2200">
              <a:latin typeface="Roboto Slab" panose="020B0604020202020204"/>
            </a:endParaRPr>
          </a:p>
          <a:p>
            <a:pPr marL="380990" indent="-380990" algn="just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</a:pPr>
            <a:r>
              <a:rPr lang="vi-VN" sz="2200"/>
              <a:t>Đo khoảng cách từ dữ liệu mới </a:t>
            </a:r>
            <a:r>
              <a:rPr lang="vi-VN" sz="2200" b="1"/>
              <a:t>A</a:t>
            </a:r>
            <a:r>
              <a:rPr lang="vi-VN" sz="2200"/>
              <a:t> đến tất cả các dữ liệu khác đã được phân loại trong </a:t>
            </a:r>
            <a:r>
              <a:rPr lang="vi-VN" sz="2200" b="1"/>
              <a:t>D</a:t>
            </a:r>
          </a:p>
          <a:p>
            <a:pPr marL="380990" indent="-380990" algn="just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</a:pPr>
            <a:r>
              <a:rPr lang="vi-VN" sz="2200"/>
              <a:t>Chọn </a:t>
            </a:r>
            <a:r>
              <a:rPr lang="vi-VN" sz="2200" b="1" i="1"/>
              <a:t>k </a:t>
            </a:r>
            <a:r>
              <a:rPr lang="vi-VN" sz="2200"/>
              <a:t>(tham số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tự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vi-VN" sz="2200"/>
              <a:t>định nghĩa)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là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số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điểm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dữ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liệu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cần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xét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gần</a:t>
            </a:r>
            <a:r>
              <a:rPr lang="en-US" sz="2200">
                <a:latin typeface="Roboto Slab" panose="020B0604020202020204"/>
              </a:rPr>
              <a:t> nhất</a:t>
            </a:r>
          </a:p>
          <a:p>
            <a:pPr marL="380990" indent="-380990" algn="just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</a:pPr>
            <a:r>
              <a:rPr lang="vi-VN" sz="2200"/>
              <a:t>Kiểm tra danh sách các </a:t>
            </a:r>
            <a:r>
              <a:rPr lang="en-US" sz="2200" err="1">
                <a:latin typeface="Roboto Slab" panose="020B0604020202020204"/>
              </a:rPr>
              <a:t>dữ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liệu</a:t>
            </a:r>
            <a:r>
              <a:rPr lang="vi-VN" sz="2200"/>
              <a:t> có khoảng cách ngắn nhất và đếm số l</a:t>
            </a:r>
            <a:r>
              <a:rPr lang="en-US" sz="2200" err="1">
                <a:latin typeface="Roboto Slab" panose="020B0604020202020204"/>
              </a:rPr>
              <a:t>ần</a:t>
            </a:r>
            <a:r>
              <a:rPr lang="vi-VN" sz="2200"/>
              <a:t> xuất hiện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của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mỗi</a:t>
            </a:r>
            <a:r>
              <a:rPr lang="en-US" sz="2200">
                <a:latin typeface="Roboto Slab" panose="020B0604020202020204"/>
              </a:rPr>
              <a:t> lớp</a:t>
            </a:r>
            <a:endParaRPr lang="vi-VN" sz="2200"/>
          </a:p>
          <a:p>
            <a:pPr marL="380990" indent="-380990" algn="just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2200" err="1">
                <a:latin typeface="Roboto Slab" panose="020B0604020202020204"/>
              </a:rPr>
              <a:t>Gán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cho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dữ</a:t>
            </a:r>
            <a:r>
              <a:rPr lang="en-US" sz="2200">
                <a:latin typeface="Roboto Slab" panose="020B0604020202020204"/>
              </a:rPr>
              <a:t> </a:t>
            </a:r>
            <a:r>
              <a:rPr lang="en-US" sz="2200" err="1">
                <a:latin typeface="Roboto Slab" panose="020B0604020202020204"/>
              </a:rPr>
              <a:t>liệu</a:t>
            </a:r>
            <a:r>
              <a:rPr lang="vi-VN" sz="2200"/>
              <a:t> lớp xuất hiện nhiều lần nhất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Cách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hoạt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động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1.3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KNN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0056E-B8FB-4186-9FEE-0F84BBDCF54C}"/>
              </a:ext>
            </a:extLst>
          </p:cNvPr>
          <p:cNvSpPr txBox="1"/>
          <p:nvPr/>
        </p:nvSpPr>
        <p:spPr>
          <a:xfrm>
            <a:off x="815857" y="2119084"/>
            <a:ext cx="1002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algn="just">
              <a:spcBef>
                <a:spcPts val="60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err="1">
                <a:latin typeface="Roboto Slab" panose="020B0604020202020204"/>
              </a:rPr>
              <a:t>Một</a:t>
            </a:r>
            <a:r>
              <a:rPr lang="en-US" sz="2400">
                <a:latin typeface="Roboto Slab" panose="020B0604020202020204"/>
              </a:rPr>
              <a:t> </a:t>
            </a:r>
            <a:r>
              <a:rPr lang="en-US" sz="2400" err="1">
                <a:latin typeface="Roboto Slab" panose="020B0604020202020204"/>
              </a:rPr>
              <a:t>số</a:t>
            </a:r>
            <a:r>
              <a:rPr lang="en-US" sz="2400">
                <a:latin typeface="Roboto Slab" panose="020B0604020202020204"/>
              </a:rPr>
              <a:t> </a:t>
            </a:r>
            <a:r>
              <a:rPr lang="en-US" sz="2400" err="1">
                <a:latin typeface="Roboto Slab" panose="020B0604020202020204"/>
              </a:rPr>
              <a:t>công</a:t>
            </a:r>
            <a:r>
              <a:rPr lang="en-US" sz="2400">
                <a:latin typeface="Roboto Slab" panose="020B0604020202020204"/>
              </a:rPr>
              <a:t> </a:t>
            </a:r>
            <a:r>
              <a:rPr lang="en-US" sz="2400" err="1">
                <a:latin typeface="Roboto Slab" panose="020B0604020202020204"/>
              </a:rPr>
              <a:t>thức</a:t>
            </a:r>
            <a:r>
              <a:rPr lang="en-US" sz="2400">
                <a:latin typeface="Roboto Slab" panose="020B0604020202020204"/>
              </a:rPr>
              <a:t> </a:t>
            </a:r>
            <a:r>
              <a:rPr lang="en-US" sz="2400" err="1">
                <a:latin typeface="Roboto Slab" panose="020B0604020202020204"/>
              </a:rPr>
              <a:t>tính</a:t>
            </a:r>
            <a:r>
              <a:rPr lang="en-US" sz="2400">
                <a:latin typeface="Roboto Slab" panose="020B0604020202020204"/>
              </a:rPr>
              <a:t> </a:t>
            </a:r>
            <a:r>
              <a:rPr lang="en-US" sz="2400" err="1">
                <a:latin typeface="Roboto Slab" panose="020B0604020202020204"/>
              </a:rPr>
              <a:t>khoảng</a:t>
            </a:r>
            <a:r>
              <a:rPr lang="en-US" sz="2400">
                <a:latin typeface="Roboto Slab" panose="020B0604020202020204"/>
              </a:rPr>
              <a:t> </a:t>
            </a:r>
            <a:r>
              <a:rPr lang="en-US" sz="2400" err="1">
                <a:latin typeface="Roboto Slab" panose="020B0604020202020204"/>
              </a:rPr>
              <a:t>cách</a:t>
            </a:r>
            <a:endParaRPr lang="en-US" sz="2400">
              <a:latin typeface="Roboto Slab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38B66-A53D-4C74-AA35-1C4A431AB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611" y="2667109"/>
            <a:ext cx="4256778" cy="389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871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Nhận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xét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1.3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KNN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1D0E-45D4-4EFC-BCF0-3B59DF16806B}"/>
              </a:ext>
            </a:extLst>
          </p:cNvPr>
          <p:cNvSpPr txBox="1"/>
          <p:nvPr/>
        </p:nvSpPr>
        <p:spPr>
          <a:xfrm>
            <a:off x="815856" y="2216702"/>
            <a:ext cx="10023333" cy="2470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buSzPct val="120000"/>
            </a:pPr>
            <a:r>
              <a:rPr lang="en-US" sz="2400" b="1" err="1"/>
              <a:t>Ưu</a:t>
            </a:r>
            <a:r>
              <a:rPr lang="en-US" sz="2400" b="1"/>
              <a:t> </a:t>
            </a:r>
            <a:r>
              <a:rPr lang="en-US" sz="2400" b="1" err="1"/>
              <a:t>điểm</a:t>
            </a:r>
            <a:endParaRPr lang="en-US" sz="2400" b="1"/>
          </a:p>
          <a:p>
            <a:pPr marL="380990" indent="-380990" algn="just">
              <a:lnSpc>
                <a:spcPct val="15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err="1"/>
              <a:t>Thuật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 đ</a:t>
            </a:r>
            <a:r>
              <a:rPr lang="vi-VN" sz="2400"/>
              <a:t>ơ</a:t>
            </a:r>
            <a:r>
              <a:rPr lang="en-US" sz="2400"/>
              <a:t>n </a:t>
            </a:r>
            <a:r>
              <a:rPr lang="en-US" sz="2400" err="1"/>
              <a:t>giản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dễ</a:t>
            </a:r>
            <a:r>
              <a:rPr lang="en-US" sz="2400"/>
              <a:t> </a:t>
            </a:r>
            <a:r>
              <a:rPr lang="en-US" sz="2400" err="1"/>
              <a:t>hiểu</a:t>
            </a:r>
            <a:endParaRPr lang="en-US" sz="2400"/>
          </a:p>
          <a:p>
            <a:pPr marL="380990" indent="-380990" algn="just">
              <a:lnSpc>
                <a:spcPct val="15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err="1"/>
              <a:t>Dễ</a:t>
            </a:r>
            <a:r>
              <a:rPr lang="en-US" sz="2400"/>
              <a:t> </a:t>
            </a:r>
            <a:r>
              <a:rPr lang="en-US" sz="2400" err="1"/>
              <a:t>dàng</a:t>
            </a:r>
            <a:r>
              <a:rPr lang="en-US" sz="2400"/>
              <a:t> </a:t>
            </a:r>
            <a:r>
              <a:rPr lang="en-US" sz="2400" err="1"/>
              <a:t>áp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triển</a:t>
            </a:r>
            <a:r>
              <a:rPr lang="en-US" sz="2400"/>
              <a:t> </a:t>
            </a:r>
            <a:r>
              <a:rPr lang="en-US" sz="2400" err="1"/>
              <a:t>khai</a:t>
            </a:r>
            <a:endParaRPr lang="en-US" sz="2400"/>
          </a:p>
          <a:p>
            <a:pPr marL="380990" indent="-380990" algn="just">
              <a:lnSpc>
                <a:spcPct val="15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err="1"/>
              <a:t>Ít</a:t>
            </a:r>
            <a:r>
              <a:rPr lang="en-US" sz="2400"/>
              <a:t> </a:t>
            </a:r>
            <a:r>
              <a:rPr lang="en-US" sz="2400" err="1"/>
              <a:t>tham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cần</a:t>
            </a:r>
            <a:r>
              <a:rPr lang="en-US" sz="2400"/>
              <a:t> </a:t>
            </a:r>
            <a:r>
              <a:rPr lang="en-US" sz="2400" err="1"/>
              <a:t>huấn</a:t>
            </a:r>
            <a:r>
              <a:rPr lang="en-US" sz="2400"/>
              <a:t> </a:t>
            </a:r>
            <a:r>
              <a:rPr lang="en-US" sz="2400" err="1"/>
              <a:t>luyện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205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Tổng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quan</a:t>
            </a:r>
            <a:endParaRPr lang="en-US" sz="2667" b="1" dirty="0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BAA60-05E8-6893-03CB-77434E0D504D}"/>
              </a:ext>
            </a:extLst>
          </p:cNvPr>
          <p:cNvSpPr txBox="1"/>
          <p:nvPr/>
        </p:nvSpPr>
        <p:spPr>
          <a:xfrm>
            <a:off x="4331498" y="2477841"/>
            <a:ext cx="72509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• </a:t>
            </a:r>
            <a:r>
              <a:rPr lang="en-ID" sz="2800" dirty="0" err="1">
                <a:latin typeface="Roboto Slab" pitchFamily="2" charset="0"/>
                <a:ea typeface="Roboto Slab" pitchFamily="2" charset="0"/>
                <a:cs typeface="Roboto Slab" pitchFamily="2" charset="0"/>
              </a:rPr>
              <a:t>C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ó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nguồn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gốc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từ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nhiều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nhà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khoa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học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và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nhiều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nghiên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cứu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khác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nhau</a:t>
            </a:r>
            <a:r>
              <a:rPr lang="en-ID" sz="2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,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có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thể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kể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đến</a:t>
            </a:r>
            <a:r>
              <a:rPr lang="en-ID" sz="2800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ID" sz="2800" b="1" i="1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Ronald A. Fisher, J. C. </a:t>
            </a:r>
            <a:r>
              <a:rPr lang="en-ID" sz="2800" b="1" i="1" dirty="0" err="1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Licklider</a:t>
            </a:r>
            <a:r>
              <a:rPr lang="en-ID" sz="2800" b="1" i="1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,</a:t>
            </a:r>
            <a:r>
              <a:rPr lang="en-ID" sz="2800" b="1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</a:p>
          <a:p>
            <a:r>
              <a:rPr lang="en-ID" sz="2800" b="1" i="1" dirty="0"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Ross Quinlan</a:t>
            </a:r>
            <a:r>
              <a:rPr lang="en-ID" sz="2800" b="1" i="1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.</a:t>
            </a:r>
            <a:endParaRPr lang="en-ID" sz="2800" b="1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D1FA30-50F7-4AF6-B737-B3E42214AC2A}"/>
              </a:ext>
            </a:extLst>
          </p:cNvPr>
          <p:cNvGrpSpPr/>
          <p:nvPr/>
        </p:nvGrpSpPr>
        <p:grpSpPr>
          <a:xfrm>
            <a:off x="815856" y="2169796"/>
            <a:ext cx="6929330" cy="4253623"/>
            <a:chOff x="7843487" y="2118177"/>
            <a:chExt cx="6929330" cy="4253623"/>
          </a:xfrm>
        </p:grpSpPr>
        <p:pic>
          <p:nvPicPr>
            <p:cNvPr id="10" name="Picture 2" descr="Decision Tree Models - Explained">
              <a:extLst>
                <a:ext uri="{FF2B5EF4-FFF2-40B4-BE49-F238E27FC236}">
                  <a16:creationId xmlns:a16="http://schemas.microsoft.com/office/drawing/2014/main" id="{B4E35FA9-F209-4A97-A1A0-31B2F02ED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487" y="2118177"/>
              <a:ext cx="3730403" cy="3730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A0FA58-6764-29E7-C0F8-B000228DB429}"/>
                </a:ext>
              </a:extLst>
            </p:cNvPr>
            <p:cNvSpPr txBox="1"/>
            <p:nvPr/>
          </p:nvSpPr>
          <p:spPr>
            <a:xfrm>
              <a:off x="8412123" y="5848580"/>
              <a:ext cx="63606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Decision Tree</a:t>
              </a:r>
              <a:endParaRPr lang="en-ID" sz="28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63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Nhận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xét</a:t>
            </a:r>
            <a:endParaRPr lang="en-US" sz="2667" b="1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1.3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KNN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1D0E-45D4-4EFC-BCF0-3B59DF16806B}"/>
              </a:ext>
            </a:extLst>
          </p:cNvPr>
          <p:cNvSpPr txBox="1"/>
          <p:nvPr/>
        </p:nvSpPr>
        <p:spPr>
          <a:xfrm>
            <a:off x="815856" y="2216702"/>
            <a:ext cx="10233144" cy="302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120000"/>
            </a:pPr>
            <a:r>
              <a:rPr lang="en-US" sz="2400" b="1"/>
              <a:t>Nh</a:t>
            </a:r>
            <a:r>
              <a:rPr lang="vi-VN" sz="2400" b="1"/>
              <a:t>ư</a:t>
            </a:r>
            <a:r>
              <a:rPr lang="en-US" sz="2400" b="1" err="1"/>
              <a:t>ợc</a:t>
            </a:r>
            <a:r>
              <a:rPr lang="en-US" sz="2400" b="1"/>
              <a:t> </a:t>
            </a:r>
            <a:r>
              <a:rPr lang="en-US" sz="2400" b="1" err="1"/>
              <a:t>điểm</a:t>
            </a:r>
            <a:endParaRPr lang="en-US" sz="2400" b="1"/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Vì</a:t>
            </a:r>
            <a:r>
              <a:rPr lang="en-US" sz="2400"/>
              <a:t> </a:t>
            </a:r>
            <a:r>
              <a:rPr lang="en-US" sz="2400" err="1"/>
              <a:t>là</a:t>
            </a:r>
            <a:r>
              <a:rPr lang="en-US" sz="2400"/>
              <a:t> </a:t>
            </a:r>
            <a:r>
              <a:rPr lang="en-US" sz="2400" err="1"/>
              <a:t>một</a:t>
            </a:r>
            <a:r>
              <a:rPr lang="en-US" sz="2400"/>
              <a:t> lazy algorithm nên KNN </a:t>
            </a:r>
            <a:r>
              <a:rPr lang="en-US" sz="2400" err="1"/>
              <a:t>cũng</a:t>
            </a:r>
            <a:r>
              <a:rPr lang="en-US" sz="2400"/>
              <a:t> </a:t>
            </a:r>
            <a:r>
              <a:rPr lang="en-US" sz="2400" err="1"/>
              <a:t>tiêu</a:t>
            </a:r>
            <a:r>
              <a:rPr lang="en-US" sz="2400"/>
              <a:t> </a:t>
            </a:r>
            <a:r>
              <a:rPr lang="en-US" sz="2400" err="1"/>
              <a:t>tốn</a:t>
            </a:r>
            <a:r>
              <a:rPr lang="en-US" sz="2400"/>
              <a:t> </a:t>
            </a:r>
            <a:r>
              <a:rPr lang="en-US" sz="2400" err="1"/>
              <a:t>khá</a:t>
            </a:r>
            <a:r>
              <a:rPr lang="en-US" sz="2400"/>
              <a:t> </a:t>
            </a:r>
            <a:r>
              <a:rPr lang="en-US" sz="2400" err="1"/>
              <a:t>nhiều</a:t>
            </a:r>
            <a:r>
              <a:rPr lang="en-US" sz="2400"/>
              <a:t> </a:t>
            </a:r>
            <a:r>
              <a:rPr lang="en-US" sz="2400" err="1"/>
              <a:t>bộ</a:t>
            </a:r>
            <a:r>
              <a:rPr lang="en-US" sz="2400"/>
              <a:t> </a:t>
            </a:r>
            <a:r>
              <a:rPr lang="en-US" sz="2400" err="1"/>
              <a:t>nhớ</a:t>
            </a:r>
            <a:r>
              <a:rPr lang="en-US" sz="2400"/>
              <a:t> </a:t>
            </a:r>
            <a:r>
              <a:rPr lang="en-US" sz="2400" err="1"/>
              <a:t>trong</a:t>
            </a:r>
            <a:r>
              <a:rPr lang="en-US" sz="2400"/>
              <a:t> </a:t>
            </a:r>
            <a:r>
              <a:rPr lang="en-US" sz="2400" err="1"/>
              <a:t>quá</a:t>
            </a:r>
            <a:r>
              <a:rPr lang="en-US" sz="2400"/>
              <a:t> </a:t>
            </a:r>
            <a:r>
              <a:rPr lang="en-US" sz="2400" err="1"/>
              <a:t>trình</a:t>
            </a:r>
            <a:r>
              <a:rPr lang="en-US" sz="2400"/>
              <a:t> </a:t>
            </a:r>
            <a:r>
              <a:rPr lang="en-US" sz="2400" err="1"/>
              <a:t>sử</a:t>
            </a:r>
            <a:r>
              <a:rPr lang="en-US" sz="2400"/>
              <a:t> dụng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hoạt</a:t>
            </a:r>
            <a:r>
              <a:rPr lang="en-US" sz="2400"/>
              <a:t> </a:t>
            </a:r>
            <a:r>
              <a:rPr lang="en-US" sz="2400" err="1"/>
              <a:t>động</a:t>
            </a:r>
            <a:r>
              <a:rPr lang="en-US" sz="2400"/>
              <a:t> </a:t>
            </a:r>
            <a:r>
              <a:rPr lang="en-US" sz="2400" err="1"/>
              <a:t>hiệu</a:t>
            </a:r>
            <a:r>
              <a:rPr lang="en-US" sz="2400"/>
              <a:t> </a:t>
            </a:r>
            <a:r>
              <a:rPr lang="en-US" sz="2400" err="1"/>
              <a:t>quả</a:t>
            </a:r>
            <a:r>
              <a:rPr lang="en-US" sz="2400"/>
              <a:t> </a:t>
            </a:r>
            <a:r>
              <a:rPr lang="en-US" sz="2400" err="1"/>
              <a:t>với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</a:t>
            </a:r>
            <a:r>
              <a:rPr lang="en-US" sz="2400" err="1"/>
              <a:t>phức</a:t>
            </a:r>
            <a:r>
              <a:rPr lang="en-US" sz="2400"/>
              <a:t> </a:t>
            </a:r>
            <a:r>
              <a:rPr lang="en-US" sz="2400" err="1"/>
              <a:t>tạp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nhiều</a:t>
            </a:r>
            <a:r>
              <a:rPr lang="en-US" sz="2400"/>
              <a:t> </a:t>
            </a:r>
            <a:r>
              <a:rPr lang="en-US" sz="2400" err="1"/>
              <a:t>thuộc</a:t>
            </a:r>
            <a:r>
              <a:rPr lang="en-US" sz="2400"/>
              <a:t> tính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Dễ</a:t>
            </a:r>
            <a:r>
              <a:rPr lang="en-US" sz="2400"/>
              <a:t> </a:t>
            </a:r>
            <a:r>
              <a:rPr lang="en-US" sz="2400" err="1"/>
              <a:t>gây</a:t>
            </a:r>
            <a:r>
              <a:rPr lang="en-US" sz="2400"/>
              <a:t> ra </a:t>
            </a:r>
            <a:r>
              <a:rPr lang="en-US" sz="2400" err="1"/>
              <a:t>hiện</a:t>
            </a:r>
            <a:r>
              <a:rPr lang="en-US" sz="2400"/>
              <a:t> </a:t>
            </a:r>
            <a:r>
              <a:rPr lang="en-US" sz="2400" err="1"/>
              <a:t>tượng</a:t>
            </a:r>
            <a:r>
              <a:rPr lang="en-US" sz="2400"/>
              <a:t> </a:t>
            </a:r>
            <a:r>
              <a:rPr lang="en-US" sz="2400" err="1"/>
              <a:t>quá</a:t>
            </a:r>
            <a:r>
              <a:rPr lang="en-US" sz="2400"/>
              <a:t> </a:t>
            </a:r>
            <a:r>
              <a:rPr lang="en-US" sz="2400" err="1"/>
              <a:t>khớp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(overfitting)</a:t>
            </a:r>
          </a:p>
        </p:txBody>
      </p:sp>
    </p:spTree>
    <p:extLst>
      <p:ext uri="{BB962C8B-B14F-4D97-AF65-F5344CB8AC3E}">
        <p14:creationId xmlns:p14="http://schemas.microsoft.com/office/powerpoint/2010/main" val="1493100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0717E16-9495-4547-BFE4-501287B8E3C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799080" y="3283527"/>
            <a:ext cx="9392920" cy="1752187"/>
          </a:xfrm>
        </p:spPr>
        <p:txBody>
          <a:bodyPr/>
          <a:lstStyle/>
          <a:p>
            <a:pPr marL="63500" indent="0">
              <a:buNone/>
            </a:pPr>
            <a:r>
              <a:rPr lang="en-US" sz="9333">
                <a:solidFill>
                  <a:srgbClr val="3C78D8"/>
                </a:solidFill>
                <a:latin typeface="Roboto Slab" panose="020B0604020202020204"/>
              </a:rPr>
              <a:t>1.4 </a:t>
            </a:r>
            <a:r>
              <a:rPr lang="en-US" sz="3733">
                <a:latin typeface="Roboto Slab" panose="020B0604020202020204"/>
              </a:rPr>
              <a:t>Thuật toán Logistic Regression</a:t>
            </a:r>
            <a:endParaRPr lang="en-US" sz="3733" b="1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99270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Logistic Regression là gì 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1D0E-45D4-4EFC-BCF0-3B59DF16806B}"/>
              </a:ext>
            </a:extLst>
          </p:cNvPr>
          <p:cNvSpPr txBox="1"/>
          <p:nvPr/>
        </p:nvSpPr>
        <p:spPr>
          <a:xfrm>
            <a:off x="815856" y="2216702"/>
            <a:ext cx="6316464" cy="4209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>
                <a:latin typeface="Roboto Slab" panose="020B0604020202020204"/>
              </a:rPr>
              <a:t>L</a:t>
            </a:r>
            <a:r>
              <a:rPr lang="vi-VN" sz="2400"/>
              <a:t>à một kỹ thuật phân tích dữ liệu sử dụng toán học để tìm ra mối quan hệ giữa hai yếu tố dữ liệu. </a:t>
            </a:r>
            <a:endParaRPr lang="en-US" sz="2400"/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vi-VN" sz="2400"/>
              <a:t>Sau đó, dự đoán giá trị của những yếu tố dựa trên yếu tố còn lại. </a:t>
            </a:r>
            <a:endParaRPr lang="en-US" sz="2400"/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vi-VN" sz="2400"/>
              <a:t>Dự đoán thường cho ra một số kết quả hữu hạn, như có hoặc không</a:t>
            </a:r>
            <a:endParaRPr lang="en-US" sz="2400">
              <a:latin typeface="Roboto Slab" panose="020B0604020202020204"/>
            </a:endParaRPr>
          </a:p>
        </p:txBody>
      </p:sp>
      <p:pic>
        <p:nvPicPr>
          <p:cNvPr id="6" name="Picture 2" descr="1520111054180 (500×269)">
            <a:extLst>
              <a:ext uri="{FF2B5EF4-FFF2-40B4-BE49-F238E27FC236}">
                <a16:creationId xmlns:a16="http://schemas.microsoft.com/office/drawing/2014/main" id="{83B87562-A315-437E-8A2E-7081EC4C8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0" y="3004180"/>
            <a:ext cx="4236319" cy="263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19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75D6E-2FB1-4A22-9B72-7A3C2304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90" y="2262774"/>
            <a:ext cx="5957820" cy="3707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E127CB-EFB5-4EFD-A7A7-184C9CF10DCE}"/>
              </a:ext>
            </a:extLst>
          </p:cNvPr>
          <p:cNvSpPr txBox="1"/>
          <p:nvPr/>
        </p:nvSpPr>
        <p:spPr>
          <a:xfrm>
            <a:off x="3237334" y="6103698"/>
            <a:ext cx="5717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err="1"/>
              <a:t>Đường</a:t>
            </a:r>
            <a:r>
              <a:rPr lang="en-US" sz="2000" i="1"/>
              <a:t> </a:t>
            </a:r>
            <a:r>
              <a:rPr lang="en-US" sz="2000" i="1" err="1"/>
              <a:t>thẳng</a:t>
            </a:r>
            <a:r>
              <a:rPr lang="en-US" sz="2000" i="1"/>
              <a:t> chia </a:t>
            </a:r>
            <a:r>
              <a:rPr lang="en-US" sz="2000" i="1" err="1"/>
              <a:t>các</a:t>
            </a:r>
            <a:r>
              <a:rPr lang="en-US" sz="2000" i="1"/>
              <a:t> </a:t>
            </a:r>
            <a:r>
              <a:rPr lang="en-US" sz="2000" i="1" err="1"/>
              <a:t>điểm</a:t>
            </a:r>
            <a:r>
              <a:rPr lang="en-US" sz="2000" i="1"/>
              <a:t> </a:t>
            </a:r>
            <a:r>
              <a:rPr lang="en-US" sz="2000" i="1" err="1"/>
              <a:t>dữ</a:t>
            </a:r>
            <a:r>
              <a:rPr lang="en-US" sz="2000" i="1"/>
              <a:t> </a:t>
            </a:r>
            <a:r>
              <a:rPr lang="en-US" sz="2000" i="1" err="1"/>
              <a:t>liệu</a:t>
            </a:r>
            <a:r>
              <a:rPr lang="en-US" sz="2000" i="1"/>
              <a:t> </a:t>
            </a:r>
            <a:r>
              <a:rPr lang="en-US" sz="2000" i="1" err="1"/>
              <a:t>ra</a:t>
            </a:r>
            <a:r>
              <a:rPr lang="en-US" sz="2000" i="1"/>
              <a:t> </a:t>
            </a:r>
            <a:r>
              <a:rPr lang="en-US" sz="2000" i="1" err="1"/>
              <a:t>làm</a:t>
            </a:r>
            <a:r>
              <a:rPr lang="en-US" sz="2000" i="1"/>
              <a:t> 2 lớp</a:t>
            </a:r>
          </a:p>
        </p:txBody>
      </p:sp>
    </p:spTree>
    <p:extLst>
      <p:ext uri="{BB962C8B-B14F-4D97-AF65-F5344CB8AC3E}">
        <p14:creationId xmlns:p14="http://schemas.microsoft.com/office/powerpoint/2010/main" val="2521905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9A5D5-D12C-4A51-BDBA-66D0298F9E45}"/>
              </a:ext>
            </a:extLst>
          </p:cNvPr>
          <p:cNvSpPr txBox="1"/>
          <p:nvPr/>
        </p:nvSpPr>
        <p:spPr>
          <a:xfrm>
            <a:off x="730377" y="2966076"/>
            <a:ext cx="465545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100" err="1">
                <a:latin typeface="+mj-lt"/>
                <a:ea typeface="Calibri" panose="020F0502020204030204" pitchFamily="34" charset="0"/>
              </a:rPr>
              <a:t>Nhắc</a:t>
            </a:r>
            <a:r>
              <a:rPr lang="en-US" sz="2400" kern="100">
                <a:latin typeface="+mj-lt"/>
                <a:ea typeface="Calibri" panose="020F0502020204030204" pitchFamily="34" charset="0"/>
              </a:rPr>
              <a:t> lại </a:t>
            </a:r>
            <a:r>
              <a:rPr lang="en-US" sz="2400" kern="100" err="1">
                <a:latin typeface="+mj-lt"/>
                <a:ea typeface="Calibri" panose="020F0502020204030204" pitchFamily="34" charset="0"/>
              </a:rPr>
              <a:t>về</a:t>
            </a:r>
            <a:r>
              <a:rPr lang="en-US" sz="2400" kern="1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latin typeface="+mj-lt"/>
                <a:ea typeface="Calibri" panose="020F0502020204030204" pitchFamily="34" charset="0"/>
              </a:rPr>
              <a:t>hồi</a:t>
            </a:r>
            <a:r>
              <a:rPr lang="en-US" sz="2400" kern="1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latin typeface="+mj-lt"/>
                <a:ea typeface="Calibri" panose="020F0502020204030204" pitchFamily="34" charset="0"/>
              </a:rPr>
              <a:t>quy</a:t>
            </a:r>
            <a:r>
              <a:rPr lang="en-US" sz="2400" kern="1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latin typeface="+mj-lt"/>
                <a:ea typeface="Calibri" panose="020F0502020204030204" pitchFamily="34" charset="0"/>
              </a:rPr>
              <a:t>tuyến</a:t>
            </a:r>
            <a:r>
              <a:rPr lang="en-US" sz="2400" kern="1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latin typeface="+mj-lt"/>
                <a:ea typeface="Calibri" panose="020F0502020204030204" pitchFamily="34" charset="0"/>
              </a:rPr>
              <a:t>tính</a:t>
            </a:r>
            <a:endParaRPr lang="en-US" sz="2400" kern="10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436AC-50A7-4A23-8890-8B063B90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20" y="2655561"/>
            <a:ext cx="5869577" cy="3326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8BB0C7-E78D-4A1D-B2EF-3A579EB24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7" y="3682636"/>
            <a:ext cx="3496492" cy="614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0E6462-71C3-4706-81F7-A8AA7A733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57" y="4512955"/>
            <a:ext cx="2537680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34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F5FDC1-5D28-4CA9-BC35-007610E7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340" y="2338070"/>
            <a:ext cx="6497320" cy="3752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0F8876-60C9-4D49-A24F-123D6A329B18}"/>
              </a:ext>
            </a:extLst>
          </p:cNvPr>
          <p:cNvSpPr txBox="1"/>
          <p:nvPr/>
        </p:nvSpPr>
        <p:spPr>
          <a:xfrm>
            <a:off x="4914900" y="617855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err="1"/>
              <a:t>Hàm</a:t>
            </a:r>
            <a:r>
              <a:rPr lang="en-US" sz="2000" i="1"/>
              <a:t> Sigmoid</a:t>
            </a:r>
          </a:p>
        </p:txBody>
      </p:sp>
    </p:spTree>
    <p:extLst>
      <p:ext uri="{BB962C8B-B14F-4D97-AF65-F5344CB8AC3E}">
        <p14:creationId xmlns:p14="http://schemas.microsoft.com/office/powerpoint/2010/main" val="2507011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739A7-290D-4624-99C3-57668B0F6E1A}"/>
              </a:ext>
            </a:extLst>
          </p:cNvPr>
          <p:cNvSpPr txBox="1"/>
          <p:nvPr/>
        </p:nvSpPr>
        <p:spPr>
          <a:xfrm>
            <a:off x="815856" y="2248501"/>
            <a:ext cx="959814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Hàm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dự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đoán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xác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xuất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cho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mô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hình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logistic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7F6291-D462-4AF1-A695-F22919094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54" y="3021294"/>
            <a:ext cx="6940293" cy="10103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66265-99E7-4869-9DD6-3F17E90A0104}"/>
              </a:ext>
            </a:extLst>
          </p:cNvPr>
          <p:cNvSpPr txBox="1"/>
          <p:nvPr/>
        </p:nvSpPr>
        <p:spPr>
          <a:xfrm>
            <a:off x="815856" y="4278767"/>
            <a:ext cx="878332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Hàm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latin typeface="+mj-lt"/>
                <a:ea typeface="Calibri" panose="020F0502020204030204" pitchFamily="34" charset="0"/>
              </a:rPr>
              <a:t>mất</a:t>
            </a:r>
            <a:r>
              <a:rPr lang="en-US" sz="2400" kern="1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latin typeface="+mj-lt"/>
                <a:ea typeface="Calibri" panose="020F0502020204030204" pitchFamily="34" charset="0"/>
              </a:rPr>
              <a:t>mát</a:t>
            </a:r>
            <a:r>
              <a:rPr lang="en-US" sz="2400" kern="1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cho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mô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hình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logistic regression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230F7-FC77-4C0A-AA93-E50DC3511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797" y="5044544"/>
            <a:ext cx="5936407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44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B650C-FAB7-429E-A7D2-3C0DA14DFA58}"/>
              </a:ext>
            </a:extLst>
          </p:cNvPr>
          <p:cNvSpPr txBox="1"/>
          <p:nvPr/>
        </p:nvSpPr>
        <p:spPr>
          <a:xfrm>
            <a:off x="815857" y="2270109"/>
            <a:ext cx="541020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100" err="1">
                <a:latin typeface="+mj-lt"/>
                <a:ea typeface="Calibri" panose="020F0502020204030204" pitchFamily="34" charset="0"/>
              </a:rPr>
              <a:t>Đạo</a:t>
            </a:r>
            <a:r>
              <a:rPr lang="en-US" sz="2400" kern="1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latin typeface="+mj-lt"/>
                <a:ea typeface="Calibri" panose="020F0502020204030204" pitchFamily="34" charset="0"/>
              </a:rPr>
              <a:t>hàm</a:t>
            </a:r>
            <a:r>
              <a:rPr lang="en-US" sz="2400" kern="1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latin typeface="+mj-lt"/>
                <a:ea typeface="Calibri" panose="020F0502020204030204" pitchFamily="34" charset="0"/>
              </a:rPr>
              <a:t>hàm</a:t>
            </a:r>
            <a:r>
              <a:rPr lang="en-US" sz="2400" kern="100">
                <a:latin typeface="+mj-lt"/>
                <a:ea typeface="Calibri" panose="020F0502020204030204" pitchFamily="34" charset="0"/>
              </a:rPr>
              <a:t> L </a:t>
            </a:r>
            <a:r>
              <a:rPr lang="en-US" sz="2400" kern="100" err="1">
                <a:latin typeface="+mj-lt"/>
                <a:ea typeface="Calibri" panose="020F0502020204030204" pitchFamily="34" charset="0"/>
              </a:rPr>
              <a:t>theo</a:t>
            </a:r>
            <a:r>
              <a:rPr lang="en-US" sz="2400" kern="100">
                <a:latin typeface="+mj-lt"/>
                <a:ea typeface="Calibri" panose="020F0502020204030204" pitchFamily="34" charset="0"/>
              </a:rPr>
              <a:t> W</a:t>
            </a:r>
            <a:endParaRPr lang="en-US" sz="2400" kern="10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7510DE-BA5A-4A46-9C84-1D21D3CB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78" y="3073339"/>
            <a:ext cx="8473444" cy="20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BA3FB-5650-45DC-8F23-6BE809CB29C9}"/>
              </a:ext>
            </a:extLst>
          </p:cNvPr>
          <p:cNvSpPr txBox="1"/>
          <p:nvPr/>
        </p:nvSpPr>
        <p:spPr>
          <a:xfrm>
            <a:off x="815857" y="2261354"/>
            <a:ext cx="930656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Cập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nhập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bộ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tham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số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theo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phương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pháp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gradient descent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0EC970-EC38-4300-809A-C639BD1D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67" y="3091845"/>
            <a:ext cx="6299866" cy="11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28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31F86-61AA-44A1-9878-262D9663768D}"/>
              </a:ext>
            </a:extLst>
          </p:cNvPr>
          <p:cNvSpPr txBox="1"/>
          <p:nvPr/>
        </p:nvSpPr>
        <p:spPr>
          <a:xfrm>
            <a:off x="815857" y="2313943"/>
            <a:ext cx="1094434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Tìm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đường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phân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tách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dựa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theo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số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t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là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xác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xuất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để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phân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2 lớp </a:t>
            </a:r>
            <a:r>
              <a:rPr lang="en-US" sz="2400" kern="1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là</a:t>
            </a:r>
            <a:r>
              <a:rPr lang="en-US" sz="2400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[0,t],(t,1-t]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D1977B-39E9-40C2-9C95-04C92803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269" y="3207978"/>
            <a:ext cx="7985463" cy="14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Giới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thiệu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thuật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toán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9F463-500C-4A1B-8967-9EBEEE5DF71E}"/>
              </a:ext>
            </a:extLst>
          </p:cNvPr>
          <p:cNvSpPr txBox="1"/>
          <p:nvPr/>
        </p:nvSpPr>
        <p:spPr>
          <a:xfrm>
            <a:off x="815856" y="2178116"/>
            <a:ext cx="6948231" cy="294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en-US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Bi</a:t>
            </a:r>
            <a:r>
              <a:rPr lang="vi-VN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ểu diễn dưới dạng một </a:t>
            </a:r>
            <a:r>
              <a:rPr lang="vi-VN" sz="2100" b="1" i="1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cây phân cấp</a:t>
            </a:r>
            <a:endParaRPr lang="en-US" sz="2100" b="1" i="1" dirty="0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Mỗi </a:t>
            </a:r>
            <a:r>
              <a:rPr lang="vi-VN" sz="2100" b="1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nút</a:t>
            </a:r>
            <a:r>
              <a:rPr lang="vi-VN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đại diện cho một thuộc tính </a:t>
            </a:r>
          </a:p>
          <a:p>
            <a:pPr marL="342900" indent="-342900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Các </a:t>
            </a:r>
            <a:r>
              <a:rPr lang="vi-VN" sz="2100" b="1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nhánh</a:t>
            </a:r>
            <a:r>
              <a:rPr lang="vi-VN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của nút đại diện cho các giá trị có thể có của thuộc tính đó </a:t>
            </a:r>
          </a:p>
          <a:p>
            <a:pPr marL="342900" indent="-342900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Các quyết định cuối cùng được đưa ra trên các </a:t>
            </a:r>
            <a:r>
              <a:rPr lang="vi-VN" sz="2100" b="1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nút lá </a:t>
            </a:r>
            <a:r>
              <a:rPr lang="vi-VN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của cây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3CF99-02B4-2EAF-F320-16AA6C1A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869" y="2378421"/>
            <a:ext cx="4007260" cy="333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1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Ý t</a:t>
            </a:r>
            <a:r>
              <a:rPr lang="vi-VN" sz="2667" b="1">
                <a:solidFill>
                  <a:schemeClr val="bg2"/>
                </a:solidFill>
                <a:latin typeface="Roboto Slab" panose="020B0604020202020204"/>
              </a:rPr>
              <a:t>ư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ởng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F5FDC1-5D28-4CA9-BC35-007610E7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340" y="2338070"/>
            <a:ext cx="6497320" cy="3752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0F8876-60C9-4D49-A24F-123D6A329B18}"/>
              </a:ext>
            </a:extLst>
          </p:cNvPr>
          <p:cNvSpPr txBox="1"/>
          <p:nvPr/>
        </p:nvSpPr>
        <p:spPr>
          <a:xfrm>
            <a:off x="4914900" y="617855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err="1"/>
              <a:t>Hàm</a:t>
            </a:r>
            <a:r>
              <a:rPr lang="en-US" sz="2000" i="1"/>
              <a:t> Sigmoid</a:t>
            </a:r>
          </a:p>
        </p:txBody>
      </p:sp>
    </p:spTree>
    <p:extLst>
      <p:ext uri="{BB962C8B-B14F-4D97-AF65-F5344CB8AC3E}">
        <p14:creationId xmlns:p14="http://schemas.microsoft.com/office/powerpoint/2010/main" val="41545969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Nhận xét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193CF-F7CF-4922-92E5-5153B5F2E8AC}"/>
              </a:ext>
            </a:extLst>
          </p:cNvPr>
          <p:cNvSpPr txBox="1"/>
          <p:nvPr/>
        </p:nvSpPr>
        <p:spPr>
          <a:xfrm>
            <a:off x="815857" y="2272030"/>
            <a:ext cx="9067800" cy="310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Ưu điểm</a:t>
            </a:r>
            <a:endParaRPr lang="en-US" sz="2400" b="1" kern="0">
              <a:solidFill>
                <a:srgbClr val="111111"/>
              </a:solidFill>
              <a:effectLst/>
              <a:latin typeface="Roboto Slab" panose="020B0604020202020204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Đơn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giản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dễ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hiểu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,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dễ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thực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hiện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và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đào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tạo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hiệu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quả</a:t>
            </a:r>
            <a:endParaRPr lang="en-US" sz="2400" kern="100">
              <a:solidFill>
                <a:srgbClr val="111111"/>
              </a:solidFill>
              <a:effectLst/>
              <a:latin typeface="Roboto Slab" panose="020B0604020202020204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Hoạt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động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tốt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khi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tập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dữ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liệu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có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thể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phân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tách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tuyến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tính</a:t>
            </a:r>
            <a:endParaRPr lang="en-US" sz="2400" kern="100">
              <a:solidFill>
                <a:srgbClr val="111111"/>
              </a:solidFill>
              <a:effectLst/>
              <a:latin typeface="Roboto Slab" panose="020B0604020202020204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Cung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cấp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xác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suất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được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hiệu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chỉnh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tốt</a:t>
            </a:r>
            <a:endParaRPr lang="en-US" sz="2400" kern="100">
              <a:solidFill>
                <a:srgbClr val="111111"/>
              </a:solidFill>
              <a:effectLst/>
              <a:latin typeface="Roboto Slab" panose="020B0604020202020204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Có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thể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được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mở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rộng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để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phân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loại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en-US" sz="2400" kern="0" err="1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nhiều</a:t>
            </a:r>
            <a:r>
              <a:rPr lang="en-US" sz="2400" kern="0">
                <a:solidFill>
                  <a:srgbClr val="111111"/>
                </a:solidFill>
                <a:effectLst/>
                <a:latin typeface="Roboto Slab" panose="020B0604020202020204"/>
                <a:ea typeface="Times New Roman" panose="02020603050405020304" pitchFamily="18" charset="0"/>
              </a:rPr>
              <a:t> lớp</a:t>
            </a:r>
            <a:endParaRPr lang="en-US" sz="2400" kern="100">
              <a:solidFill>
                <a:srgbClr val="111111"/>
              </a:solidFill>
              <a:effectLst/>
              <a:latin typeface="Roboto Slab" panose="020B0604020202020204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360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Nhận xét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193CF-F7CF-4922-92E5-5153B5F2E8AC}"/>
              </a:ext>
            </a:extLst>
          </p:cNvPr>
          <p:cNvSpPr txBox="1"/>
          <p:nvPr/>
        </p:nvSpPr>
        <p:spPr>
          <a:xfrm>
            <a:off x="815857" y="2272030"/>
            <a:ext cx="9067800" cy="2470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Nh</a:t>
            </a:r>
            <a:r>
              <a:rPr lang="vi-VN" sz="2400" b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ư</a:t>
            </a:r>
            <a:r>
              <a:rPr lang="en-US" sz="2400" b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ợc điểm</a:t>
            </a:r>
            <a:endParaRPr lang="en-US" sz="2400" b="1" kern="0">
              <a:solidFill>
                <a:srgbClr val="111111"/>
              </a:solidFill>
              <a:effectLst/>
              <a:latin typeface="Roboto Slab" panose="020B0604020202020204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sz="2400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Chỉ có thể được sử dụng để dự đoán các chức năng rời rạc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sz="2400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Không thể giải các bài toán phi tuyến tính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sz="2400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Nhạy cảm với ngoại lệ</a:t>
            </a:r>
          </a:p>
        </p:txBody>
      </p:sp>
    </p:spTree>
    <p:extLst>
      <p:ext uri="{BB962C8B-B14F-4D97-AF65-F5344CB8AC3E}">
        <p14:creationId xmlns:p14="http://schemas.microsoft.com/office/powerpoint/2010/main" val="3309923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7" y="1353647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Ứng dụng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1.4 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Logistic Regression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193CF-F7CF-4922-92E5-5153B5F2E8AC}"/>
              </a:ext>
            </a:extLst>
          </p:cNvPr>
          <p:cNvSpPr txBox="1"/>
          <p:nvPr/>
        </p:nvSpPr>
        <p:spPr>
          <a:xfrm>
            <a:off x="815857" y="2272030"/>
            <a:ext cx="10289024" cy="33897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sz="2200" i="1" err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Spam</a:t>
            </a:r>
            <a:r>
              <a:rPr lang="vi-VN" sz="2200" i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vi-VN" sz="2200" i="1" err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detection</a:t>
            </a:r>
            <a:r>
              <a:rPr lang="vi-VN" sz="2200" i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: </a:t>
            </a:r>
            <a:r>
              <a:rPr lang="vi-VN" sz="2200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Dự đoán </a:t>
            </a:r>
            <a:r>
              <a:rPr lang="vi-VN" sz="2200" err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mail</a:t>
            </a:r>
            <a:r>
              <a:rPr lang="vi-VN" sz="2200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 gửi đến hòm thư của bạn có phải </a:t>
            </a:r>
            <a:r>
              <a:rPr lang="vi-VN" sz="2200" err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spam</a:t>
            </a:r>
            <a:r>
              <a:rPr lang="vi-VN" sz="2200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 hay không.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sz="2200" i="1" err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Credit</a:t>
            </a:r>
            <a:r>
              <a:rPr lang="vi-VN" sz="2200" i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vi-VN" sz="2200" i="1" err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card</a:t>
            </a:r>
            <a:r>
              <a:rPr lang="vi-VN" sz="2200" i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 </a:t>
            </a:r>
            <a:r>
              <a:rPr lang="vi-VN" sz="2200" i="1" err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fraud</a:t>
            </a:r>
            <a:r>
              <a:rPr lang="vi-VN" sz="2200" i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: </a:t>
            </a:r>
            <a:r>
              <a:rPr lang="vi-VN" sz="2200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Dự đoán giao dịch ngân hàng có phải gian lận không.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sz="2200" i="1" err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Health</a:t>
            </a:r>
            <a:r>
              <a:rPr lang="vi-VN" sz="2200" i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: </a:t>
            </a:r>
            <a:r>
              <a:rPr lang="vi-VN" sz="2200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Dự đoán 1 u là u lành hay u ác tính.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sz="2200" i="1" err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Banking</a:t>
            </a:r>
            <a:r>
              <a:rPr lang="vi-VN" sz="2200" i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: </a:t>
            </a:r>
            <a:r>
              <a:rPr lang="vi-VN" sz="2200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Dự đoán khoản vay có trả được hay không.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vi-VN" sz="2200" i="1" err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Investment</a:t>
            </a:r>
            <a:r>
              <a:rPr lang="vi-VN" sz="2200" i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: </a:t>
            </a:r>
            <a:r>
              <a:rPr lang="vi-VN" sz="2200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Dự đoán khoản đầu tư vào </a:t>
            </a:r>
            <a:r>
              <a:rPr lang="vi-VN" sz="2200" err="1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start-up</a:t>
            </a:r>
            <a:r>
              <a:rPr lang="vi-VN" sz="2200">
                <a:solidFill>
                  <a:srgbClr val="111111"/>
                </a:solidFill>
                <a:latin typeface="Roboto Slab" panose="020B0604020202020204"/>
                <a:ea typeface="Times New Roman" panose="02020603050405020304" pitchFamily="18" charset="0"/>
              </a:rPr>
              <a:t> có sinh lợi hay không</a:t>
            </a:r>
          </a:p>
        </p:txBody>
      </p:sp>
    </p:spTree>
    <p:extLst>
      <p:ext uri="{BB962C8B-B14F-4D97-AF65-F5344CB8AC3E}">
        <p14:creationId xmlns:p14="http://schemas.microsoft.com/office/powerpoint/2010/main" val="281361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0717E16-9495-4547-BFE4-501287B8E3C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674620" y="2484120"/>
            <a:ext cx="8917940" cy="2316480"/>
          </a:xfrm>
        </p:spPr>
        <p:txBody>
          <a:bodyPr/>
          <a:lstStyle/>
          <a:p>
            <a:pPr marL="63500" indent="0" algn="l">
              <a:buNone/>
            </a:pPr>
            <a:r>
              <a:rPr lang="en-US" sz="9333">
                <a:solidFill>
                  <a:srgbClr val="3C78D8"/>
                </a:solidFill>
                <a:latin typeface="Roboto Slab" panose="020B0604020202020204"/>
              </a:rPr>
              <a:t>2. </a:t>
            </a:r>
            <a:r>
              <a:rPr lang="en-US" sz="3733">
                <a:latin typeface="Roboto Slab" panose="020B0604020202020204"/>
              </a:rPr>
              <a:t>Ph</a:t>
            </a:r>
            <a:r>
              <a:rPr lang="vi-VN" sz="3733">
                <a:latin typeface="Roboto Slab" panose="020B0604020202020204"/>
              </a:rPr>
              <a:t>ư</a:t>
            </a:r>
            <a:r>
              <a:rPr lang="en-US" sz="3733">
                <a:latin typeface="Roboto Slab" panose="020B0604020202020204"/>
              </a:rPr>
              <a:t>ơng pháp tìm kiếm tham số</a:t>
            </a:r>
          </a:p>
          <a:p>
            <a:pPr marL="1447763" indent="0" algn="l">
              <a:buNone/>
            </a:pPr>
            <a:r>
              <a:rPr lang="en-US" sz="3733">
                <a:latin typeface="Roboto Slab" panose="020B0604020202020204"/>
              </a:rPr>
              <a:t>phù hợp </a:t>
            </a:r>
            <a:r>
              <a:rPr lang="en-US" sz="3733" b="1">
                <a:latin typeface="Roboto Slab" panose="020B0604020202020204"/>
              </a:rPr>
              <a:t>GridSearch</a:t>
            </a:r>
          </a:p>
        </p:txBody>
      </p:sp>
    </p:spTree>
    <p:extLst>
      <p:ext uri="{BB962C8B-B14F-4D97-AF65-F5344CB8AC3E}">
        <p14:creationId xmlns:p14="http://schemas.microsoft.com/office/powerpoint/2010/main" val="26982257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75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2.  GridSearch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6970819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Tại sao cần điều chỉnh các siêu tham số?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097969"/>
            <a:ext cx="10015835" cy="101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 algn="just" defTabSz="121917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iá trị được xác định trước khi huấn luyện</a:t>
            </a:r>
            <a:endParaRPr lang="en-US" sz="2133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189" indent="-457189" algn="just" defTabSz="121917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ó ảnh hưởng lớn tới hiệu quả của mô hình</a:t>
            </a:r>
            <a:endParaRPr lang="en-US" sz="2133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6D941-FCDB-4656-9EA9-EB7A92FB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85" y="3429000"/>
            <a:ext cx="5811520" cy="2847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CCD1BB-CA91-4A4A-BF3E-E9863BA25A03}"/>
              </a:ext>
            </a:extLst>
          </p:cNvPr>
          <p:cNvSpPr txBox="1"/>
          <p:nvPr/>
        </p:nvSpPr>
        <p:spPr>
          <a:xfrm>
            <a:off x="9007497" y="4458534"/>
            <a:ext cx="2568705" cy="470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en-ID" sz="1867" b="1">
                <a:solidFill>
                  <a:srgbClr val="C9DAF8">
                    <a:lumMod val="50000"/>
                  </a:srgbClr>
                </a:solidFill>
                <a:latin typeface="Roboto Slab" panose="020B0604020202020204"/>
              </a:rPr>
              <a:t>Giá trị tối ưu nhất?</a:t>
            </a:r>
            <a:endParaRPr lang="en-US" sz="2133" b="1">
              <a:solidFill>
                <a:srgbClr val="C9DAF8">
                  <a:lumMod val="50000"/>
                </a:srgbClr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580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76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2.  GridSearch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4438074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vi-VN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ơng pháp GridSearch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141364"/>
            <a:ext cx="10186295" cy="1508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 algn="just" defTabSz="121917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Chia miền của siêu tham số thành một </a:t>
            </a:r>
            <a:r>
              <a:rPr lang="vi-VN" sz="2133" b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lưới rời rạc</a:t>
            </a:r>
          </a:p>
          <a:p>
            <a:pPr marL="457189" indent="-457189" algn="just" defTabSz="121917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Thử mọi </a:t>
            </a:r>
            <a:r>
              <a:rPr lang="vi-VN" sz="2133" b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kết hợp</a:t>
            </a: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giá trị của lưới này, tính toán Cross Validation</a:t>
            </a:r>
          </a:p>
          <a:p>
            <a:pPr marL="457189" indent="-457189" algn="just" defTabSz="121917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133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Tham số tối </a:t>
            </a:r>
            <a:r>
              <a:rPr lang="vi-VN" sz="2133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133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u </a:t>
            </a: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là đ</a:t>
            </a: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iểm của lưới mà</a:t>
            </a: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tại đó</a:t>
            </a: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Cross Validation được </a:t>
            </a:r>
            <a:r>
              <a:rPr lang="vi-VN" sz="2133" b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tối đa hóa</a:t>
            </a:r>
            <a:endParaRPr lang="vi-VN" sz="2133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https://www.yourdatateacher.com/wp-content/uploads/2021/03/image-6.png">
            <a:extLst>
              <a:ext uri="{FF2B5EF4-FFF2-40B4-BE49-F238E27FC236}">
                <a16:creationId xmlns:a16="http://schemas.microsoft.com/office/drawing/2014/main" id="{7D2270F6-EDFE-41AC-A32F-8371B13E4D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455" y="3918424"/>
            <a:ext cx="2884557" cy="230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yourdatateacher.com/wp-content/uploads/2021/03/image-7.png">
            <a:extLst>
              <a:ext uri="{FF2B5EF4-FFF2-40B4-BE49-F238E27FC236}">
                <a16:creationId xmlns:a16="http://schemas.microsoft.com/office/drawing/2014/main" id="{3989AA76-BEF0-4D29-A378-1A30019249D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016" y="3918424"/>
            <a:ext cx="2884963" cy="2308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430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5E7052-5397-45C8-AC24-20EAB23A1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58" y="2453229"/>
            <a:ext cx="7574068" cy="138460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80880" tIns="203136" rIns="0" bIns="203136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ts val="400"/>
              </a:spcAft>
              <a:buClrTx/>
            </a:pPr>
            <a:r>
              <a:rPr lang="en-US" altLang="en-US" sz="1333">
                <a:solidFill>
                  <a:srgbClr val="44444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parameters = [{</a:t>
            </a:r>
          </a:p>
          <a:p>
            <a:pPr defTabSz="1219170" eaLnBrk="0" fontAlgn="base" hangingPunct="0">
              <a:spcBef>
                <a:spcPct val="0"/>
              </a:spcBef>
              <a:spcAft>
                <a:spcPts val="400"/>
              </a:spcAft>
              <a:buClrTx/>
            </a:pPr>
            <a:r>
              <a:rPr lang="en-US" altLang="en-US" sz="1333">
                <a:solidFill>
                  <a:srgbClr val="44444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'kernel': ['linear', 'poly', 'rbf', 'sigmoid', 'precomputed'], </a:t>
            </a:r>
          </a:p>
          <a:p>
            <a:pPr defTabSz="1219170" eaLnBrk="0" fontAlgn="base" hangingPunct="0">
              <a:spcBef>
                <a:spcPct val="0"/>
              </a:spcBef>
              <a:spcAft>
                <a:spcPts val="400"/>
              </a:spcAft>
              <a:buClrTx/>
            </a:pPr>
            <a:r>
              <a:rPr lang="en-US" altLang="en-US" sz="1333">
                <a:solidFill>
                  <a:srgbClr val="44444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'C': [1,2,3,300,500],</a:t>
            </a:r>
          </a:p>
          <a:p>
            <a:pPr defTabSz="1219170" eaLnBrk="0" fontAlgn="base" hangingPunct="0">
              <a:spcBef>
                <a:spcPct val="0"/>
              </a:spcBef>
              <a:spcAft>
                <a:spcPts val="400"/>
              </a:spcAft>
              <a:buClrTx/>
            </a:pPr>
            <a:r>
              <a:rPr lang="en-US" altLang="en-US" sz="1333">
                <a:solidFill>
                  <a:srgbClr val="44444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'max_iter': [1000,100000]}]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77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2.  GridSearch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4438074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vi-VN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ơng pháp GridSearch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4" y="2090993"/>
            <a:ext cx="10186295" cy="470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 algn="just" defTabSz="121917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Tạo danh sách</a:t>
            </a:r>
            <a:r>
              <a:rPr lang="vi-VN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từ điển siêu tham số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70826-B97F-440B-B167-800B366CEA26}"/>
              </a:ext>
            </a:extLst>
          </p:cNvPr>
          <p:cNvSpPr txBox="1"/>
          <p:nvPr/>
        </p:nvSpPr>
        <p:spPr>
          <a:xfrm>
            <a:off x="757575" y="3884615"/>
            <a:ext cx="10186295" cy="470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 algn="just" defTabSz="121917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vi-VN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hử tất cả các tổ hợp và đánh giá mô hình cho từng tổ hợp</a:t>
            </a:r>
            <a:endParaRPr lang="en-US" sz="1867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BF4BF-2737-42BE-A4FD-D98D614B1DCE}"/>
              </a:ext>
            </a:extLst>
          </p:cNvPr>
          <p:cNvSpPr/>
          <p:nvPr/>
        </p:nvSpPr>
        <p:spPr>
          <a:xfrm>
            <a:off x="845175" y="5479107"/>
            <a:ext cx="10044968" cy="47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algn="just" defTabSz="121917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Chọn </a:t>
            </a:r>
            <a:r>
              <a:rPr lang="vi-VN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ra </a:t>
            </a:r>
            <a:r>
              <a:rPr lang="en-US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tham số tối </a:t>
            </a:r>
            <a:r>
              <a:rPr lang="vi-VN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endParaRPr lang="vi-VN" sz="1867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B85F42-0FAD-4A8D-999C-184B3533D66D}"/>
              </a:ext>
            </a:extLst>
          </p:cNvPr>
          <p:cNvSpPr/>
          <p:nvPr/>
        </p:nvSpPr>
        <p:spPr>
          <a:xfrm>
            <a:off x="439500" y="4385351"/>
            <a:ext cx="6096000" cy="9128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838179" defTabSz="1219170">
              <a:spcAft>
                <a:spcPts val="800"/>
              </a:spcAft>
            </a:pPr>
            <a: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clf = </a:t>
            </a:r>
            <a: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GridSearchCV</a:t>
            </a:r>
            <a: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b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ID" sz="13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</a:t>
            </a:r>
            <a: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SVC</a:t>
            </a:r>
            <a: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(), parameters, scoring='</a:t>
            </a:r>
            <a:r>
              <a:rPr lang="en-ID" sz="1333" i="1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accuracy</a:t>
            </a:r>
            <a: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b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)</a:t>
            </a:r>
            <a:b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clf.fit(X_train, y_train)</a:t>
            </a:r>
            <a:endParaRPr lang="en-US" sz="1333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29143-A9E4-41B8-B9F1-F571AFB09AC8}"/>
              </a:ext>
            </a:extLst>
          </p:cNvPr>
          <p:cNvSpPr/>
          <p:nvPr/>
        </p:nvSpPr>
        <p:spPr>
          <a:xfrm>
            <a:off x="495505" y="5888091"/>
            <a:ext cx="3108993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38179" defTabSz="1219170">
              <a:lnSpc>
                <a:spcPct val="150000"/>
              </a:lnSpc>
              <a:spcAft>
                <a:spcPts val="800"/>
              </a:spcAft>
            </a:pPr>
            <a:r>
              <a:rPr lang="en-ID" sz="1333" spc="-33">
                <a:solidFill>
                  <a:srgbClr val="444444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print(clf.best_params_)</a:t>
            </a:r>
            <a:endParaRPr lang="en-US" sz="1333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263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78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2.  GridSearch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4438074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vi-VN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ơng pháp GridSearch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203358"/>
            <a:ext cx="10376408" cy="2975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algn="just" defTabSz="1219170">
              <a:lnSpc>
                <a:spcPct val="150000"/>
              </a:lnSpc>
              <a:spcAft>
                <a:spcPts val="400"/>
              </a:spcAft>
              <a:buSzPct val="130000"/>
              <a:buFont typeface="Arial" panose="020B0604020202020204" pitchFamily="34" charset="0"/>
              <a:buChar char="•"/>
            </a:pPr>
            <a:r>
              <a:rPr lang="vi-VN" sz="2133" b="1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Ưu điểm</a:t>
            </a:r>
            <a:r>
              <a:rPr lang="en-US" sz="2133" b="1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oàn diện, mở rộng tất cả các kết hợp </a:t>
            </a:r>
            <a:endParaRPr lang="en-US" sz="2133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1981" indent="-380990" algn="just" defTabSz="1219170">
              <a:lnSpc>
                <a:spcPct val="150000"/>
              </a:lnSpc>
              <a:spcAft>
                <a:spcPts val="400"/>
              </a:spcAft>
              <a:buSzPct val="130000"/>
              <a:buFont typeface="Wingdings" panose="05000000000000000000" pitchFamily="2" charset="2"/>
              <a:buChar char="à"/>
            </a:pPr>
            <a:r>
              <a:rPr lang="vi-VN" sz="2133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đảm bảo tìm thấy điểm tối ưu nhất trong miền.</a:t>
            </a:r>
            <a:endParaRPr lang="en-US" sz="2133" i="1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algn="just" defTabSz="1219170">
              <a:lnSpc>
                <a:spcPct val="150000"/>
              </a:lnSpc>
              <a:spcAft>
                <a:spcPts val="400"/>
              </a:spcAft>
              <a:buSzPct val="130000"/>
              <a:buFont typeface="Arial" panose="020B0604020202020204" pitchFamily="34" charset="0"/>
              <a:buChar char="•"/>
            </a:pPr>
            <a:endParaRPr lang="vi-VN" sz="1200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algn="just" defTabSz="1219170">
              <a:lnSpc>
                <a:spcPct val="150000"/>
              </a:lnSpc>
              <a:spcAft>
                <a:spcPts val="400"/>
              </a:spcAft>
              <a:buSzPct val="130000"/>
              <a:buFont typeface="Arial" panose="020B0604020202020204" pitchFamily="34" charset="0"/>
              <a:buChar char="•"/>
            </a:pPr>
            <a:r>
              <a:rPr lang="vi-VN" sz="2133" b="1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Hạn chế</a:t>
            </a:r>
            <a:r>
              <a:rPr lang="en-US" sz="2133" b="1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ất chậm</a:t>
            </a: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, m</a:t>
            </a: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ọi điểm trong lưới đều cần thực hiện k-fold Cross Validation, tức cần k bước huấn luyện</a:t>
            </a: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80990" algn="just" defTabSz="1219170">
              <a:lnSpc>
                <a:spcPct val="150000"/>
              </a:lnSpc>
              <a:spcAft>
                <a:spcPts val="400"/>
              </a:spcAft>
              <a:buSzPct val="130000"/>
            </a:pP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133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tốn nhiều thời gian</a:t>
            </a:r>
            <a:endParaRPr lang="en-US" sz="2133" i="1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22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0717E16-9495-4547-BFE4-501287B8E3C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631440" y="3166045"/>
            <a:ext cx="9010713" cy="1595035"/>
          </a:xfrm>
        </p:spPr>
        <p:txBody>
          <a:bodyPr/>
          <a:lstStyle/>
          <a:p>
            <a:pPr marL="63500" indent="0" algn="l">
              <a:buNone/>
            </a:pPr>
            <a:r>
              <a:rPr lang="en-US" sz="9333">
                <a:solidFill>
                  <a:srgbClr val="3C78D8"/>
                </a:solidFill>
                <a:latin typeface="Roboto Slab" panose="020B0604020202020204"/>
              </a:rPr>
              <a:t>3. </a:t>
            </a:r>
            <a:r>
              <a:rPr lang="en-US" sz="3733">
                <a:latin typeface="Roboto Slab" panose="020B0604020202020204"/>
              </a:rPr>
              <a:t>Ph</a:t>
            </a:r>
            <a:r>
              <a:rPr lang="vi-VN" sz="3733">
                <a:latin typeface="Roboto Slab" panose="020B0604020202020204"/>
              </a:rPr>
              <a:t>ư</a:t>
            </a:r>
            <a:r>
              <a:rPr lang="en-US" sz="3733">
                <a:latin typeface="Roboto Slab" panose="020B0604020202020204"/>
              </a:rPr>
              <a:t>ơng pháp cân bằng dữ liệu</a:t>
            </a:r>
            <a:endParaRPr lang="en-US" sz="3733" b="1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8790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Giới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thiệu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thuật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err="1">
                <a:solidFill>
                  <a:schemeClr val="bg2"/>
                </a:solidFill>
                <a:latin typeface="Roboto Slab" panose="020B0604020202020204"/>
              </a:rPr>
              <a:t>toán</a:t>
            </a:r>
            <a:r>
              <a:rPr lang="en-US" sz="2667" b="1">
                <a:solidFill>
                  <a:schemeClr val="bg2"/>
                </a:solidFill>
                <a:latin typeface="Roboto Slab" panose="020B0604020202020204"/>
              </a:rPr>
              <a:t>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9F463-500C-4A1B-8967-9EBEEE5DF71E}"/>
              </a:ext>
            </a:extLst>
          </p:cNvPr>
          <p:cNvSpPr txBox="1"/>
          <p:nvPr/>
        </p:nvSpPr>
        <p:spPr>
          <a:xfrm>
            <a:off x="591267" y="2378421"/>
            <a:ext cx="10686333" cy="1007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Các thuộc tính của đối tượng có thể thuộc các kiểu dữ liệu khác nhau như Nhị phân, Định danh, Thứ tự và Số lượng.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8457B-62AF-E288-A4CC-F9F76E70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51" y="4194860"/>
            <a:ext cx="5438775" cy="1800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492A86-7A55-9BA5-A0EE-66FCA7A8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34" y="4194859"/>
            <a:ext cx="5000625" cy="18002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D15F83-849B-6ED7-025A-6AD52DC2E2FB}"/>
              </a:ext>
            </a:extLst>
          </p:cNvPr>
          <p:cNvCxnSpPr>
            <a:cxnSpLocks/>
          </p:cNvCxnSpPr>
          <p:nvPr/>
        </p:nvCxnSpPr>
        <p:spPr>
          <a:xfrm>
            <a:off x="6243484" y="4194859"/>
            <a:ext cx="0" cy="21076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19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80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3.  Ph</a:t>
            </a:r>
            <a:r>
              <a:rPr lang="vi-VN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ư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ơng pháp cân bằng dữ liệu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3663823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Mất cân bằng dữ liệu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097969"/>
            <a:ext cx="10015835" cy="1016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Phân phối quan sát không đồng đều giữa các lớp</a:t>
            </a:r>
          </a:p>
          <a:p>
            <a:pPr algn="just" defTabSz="1219170">
              <a:lnSpc>
                <a:spcPct val="150000"/>
              </a:lnSpc>
            </a:pP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 </a:t>
            </a: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Dự đoán kém chính xác trên nhóm thiểu số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00B97E-8C95-46A9-9A68-E9F504EB432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2624" y="3285457"/>
            <a:ext cx="4146752" cy="3198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1710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81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3.  Ph</a:t>
            </a:r>
            <a:r>
              <a:rPr lang="vi-VN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ư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ơng pháp cân bằng dữ liệu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5114542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Chọn độ đo đánh giá phù hợp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126903"/>
            <a:ext cx="10015835" cy="523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Chỉ sử dụng </a:t>
            </a:r>
            <a:r>
              <a:rPr lang="en-US" sz="2133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có thể dẫn đến đánh giá sai lệch về mô hình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EDEC9-94CD-430A-9E0B-3DDE2FD8F5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3729" y="2926082"/>
            <a:ext cx="5904545" cy="332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0653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82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3.  Ph</a:t>
            </a:r>
            <a:r>
              <a:rPr lang="vi-VN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ư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ơng pháp cân bằng dữ liệu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5114542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Chọn độ đo đánh giá phù hợp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126903"/>
            <a:ext cx="6094743" cy="273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b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Precision: </a:t>
            </a: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độ tin cậy của kết quả khi mô hình xác định một mẫu thuộc về lớp đó</a:t>
            </a:r>
          </a:p>
          <a:p>
            <a:pPr marL="380990" indent="-38099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33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133" b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Recall: </a:t>
            </a: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khả năng mô hình có thể phát hiện được lớp đó</a:t>
            </a:r>
            <a:endParaRPr lang="en-US" sz="2133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33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b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F1-Score: </a:t>
            </a: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cân bằng giữa Precision và 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EDEC9-94CD-430A-9E0B-3DDE2FD8F5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4018" y="2313398"/>
            <a:ext cx="4417860" cy="248975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1144D0-3F0F-4034-956E-67F097B127CD}"/>
                  </a:ext>
                </a:extLst>
              </p:cNvPr>
              <p:cNvSpPr/>
              <p:nvPr/>
            </p:nvSpPr>
            <p:spPr>
              <a:xfrm>
                <a:off x="2240158" y="4999489"/>
                <a:ext cx="3070456" cy="685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17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67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67">
                          <a:latin typeface="Cambria Math" panose="02040503050406030204" pitchFamily="18" charset="0"/>
                        </a:rPr>
                        <m:t>=2∗</m:t>
                      </m:r>
                      <m:f>
                        <m:fPr>
                          <m:ctrlPr>
                            <a:rPr lang="en-US" sz="18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67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1867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67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1867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1867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67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1867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1144D0-3F0F-4034-956E-67F097B12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58" y="4999489"/>
                <a:ext cx="3070456" cy="685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2CA6211-8406-4E57-8FE4-E7867CC1BDC6}"/>
              </a:ext>
            </a:extLst>
          </p:cNvPr>
          <p:cNvSpPr txBox="1"/>
          <p:nvPr/>
        </p:nvSpPr>
        <p:spPr>
          <a:xfrm>
            <a:off x="757575" y="5818264"/>
            <a:ext cx="9420248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en-US" sz="2133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C</a:t>
            </a:r>
            <a:r>
              <a:rPr lang="vi-VN" sz="2133" i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hỉ tăng khi số lượng và chất lượng dự đoán cùng được cải thiện</a:t>
            </a:r>
            <a:endParaRPr lang="en-US" sz="2133" i="1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9046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83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3.  Ph</a:t>
            </a:r>
            <a:r>
              <a:rPr lang="vi-VN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ư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ơng pháp cân bằng dữ liệu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5114542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Chọn độ đo đánh giá phù hợp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221960"/>
            <a:ext cx="6094743" cy="3856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1867" b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Kappa-Score:</a:t>
            </a:r>
            <a:r>
              <a:rPr lang="vi-VN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mức độ liên kết tin cậy (inter-rater reliability) cho các categories.</a:t>
            </a:r>
            <a:endParaRPr lang="en-US" sz="1867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endParaRPr lang="vi-VN" sz="533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1867" b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Gini:</a:t>
            </a:r>
            <a:r>
              <a:rPr lang="vi-VN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đo lường sự bất bình đẳng trong phân phối giữa Positive và Negative được dự báo từ mô hình.</a:t>
            </a:r>
            <a:endParaRPr lang="en-US" sz="1867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endParaRPr lang="vi-VN" sz="533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1867" b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AUC: </a:t>
            </a:r>
            <a:r>
              <a:rPr lang="vi-VN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biểu diễn mối quan hệ giữa độ nhạy (sensitivity) và độ đặc hiệu (specificity)</a:t>
            </a:r>
            <a:endParaRPr lang="en-US" sz="1867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endParaRPr lang="en-US" sz="533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1867" b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ROC: </a:t>
            </a:r>
            <a:r>
              <a:rPr lang="vi-VN" sz="1867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thể hiện mối quan hệ, sự đánh đổi giữa độ nhạy và tỷ lệ cảnh báo sai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EDEC9-94CD-430A-9E0B-3DDE2FD8F5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4018" y="2313398"/>
            <a:ext cx="4417860" cy="2489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6801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84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3.  Ph</a:t>
            </a:r>
            <a:r>
              <a:rPr lang="vi-VN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ư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ơng pháp cân bằng dữ liệu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6" y="1370360"/>
            <a:ext cx="7846059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Resampling (Oversampling và Undersampling)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089707"/>
            <a:ext cx="8504212" cy="101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iảm kích thước mẫu ở nhóm đa số</a:t>
            </a:r>
            <a:endParaRPr lang="en-US" sz="2133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vi-VN" sz="2133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ia tăng kích thước mẫu ở nhóm thiểu số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189201-547F-46B6-81C6-76D6DCF44C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60395" y="3343511"/>
            <a:ext cx="4071212" cy="296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811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85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3.  Ph</a:t>
            </a:r>
            <a:r>
              <a:rPr lang="vi-VN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ư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ơng pháp cân bằng dữ liệu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6" y="1370360"/>
            <a:ext cx="7846059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Resampling (Oversampling và Undersampling)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089707"/>
            <a:ext cx="10302016" cy="346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219170">
              <a:lnSpc>
                <a:spcPct val="150000"/>
              </a:lnSpc>
              <a:spcAft>
                <a:spcPts val="800"/>
              </a:spcAft>
              <a:buSzPct val="130000"/>
            </a:pPr>
            <a:r>
              <a:rPr lang="en-ID" sz="1867" b="1">
                <a:latin typeface="Roboto Slab" panose="020B0604020202020204"/>
              </a:rPr>
              <a:t>Sklearn.utils resample</a:t>
            </a:r>
            <a:r>
              <a:rPr lang="en-ID" sz="1867">
                <a:latin typeface="Roboto Slab" panose="020B0604020202020204"/>
              </a:rPr>
              <a:t> có thể được áp dụng cho cả </a:t>
            </a:r>
            <a:r>
              <a:rPr lang="en-ID" sz="1867" i="1">
                <a:latin typeface="Roboto Slab" panose="020B0604020202020204"/>
              </a:rPr>
              <a:t>Undersampling</a:t>
            </a:r>
            <a:r>
              <a:rPr lang="en-ID" sz="1867">
                <a:latin typeface="Roboto Slab" panose="020B0604020202020204"/>
              </a:rPr>
              <a:t> và </a:t>
            </a:r>
            <a:r>
              <a:rPr lang="en-ID" sz="1867" i="1">
                <a:latin typeface="Roboto Slab" panose="020B0604020202020204"/>
              </a:rPr>
              <a:t>Oversampling.</a:t>
            </a:r>
          </a:p>
          <a:p>
            <a:pPr algn="just" defTabSz="1219170">
              <a:lnSpc>
                <a:spcPct val="150000"/>
              </a:lnSpc>
              <a:spcAft>
                <a:spcPts val="800"/>
              </a:spcAft>
            </a:pPr>
            <a:r>
              <a:rPr lang="en-ID" sz="1867" b="1">
                <a:latin typeface="Roboto Slab" panose="020B0604020202020204"/>
              </a:rPr>
              <a:t>BalancedBaggingClassifier</a:t>
            </a:r>
            <a:r>
              <a:rPr lang="en-ID" sz="1867">
                <a:latin typeface="Roboto Slab" panose="020B0604020202020204"/>
              </a:rPr>
              <a:t> bổ sung thêm một bước để cân bằng tập training tại một thời điểm phù hợp cho một bộ lấy mẫu nhất định</a:t>
            </a:r>
          </a:p>
          <a:p>
            <a:pPr marL="380990" indent="-380990" algn="just" defTabSz="1219170">
              <a:lnSpc>
                <a:spcPct val="150000"/>
              </a:lnSpc>
              <a:spcAft>
                <a:spcPts val="8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ID" sz="1867" i="1">
                <a:latin typeface="Roboto Slab" panose="020B0604020202020204"/>
              </a:rPr>
              <a:t>sampling_strategy:</a:t>
            </a:r>
            <a:r>
              <a:rPr lang="en-ID" sz="1867">
                <a:latin typeface="Roboto Slab" panose="020B0604020202020204"/>
              </a:rPr>
              <a:t> quyết định loại sampling (‘majority’ – chỉ thực hiện resample ở nhóm đa số, ‘all’ – resample tất cả các lớp,…)</a:t>
            </a:r>
            <a:endParaRPr lang="en-US" sz="1867">
              <a:latin typeface="Roboto Slab" panose="020B0604020202020204"/>
            </a:endParaRPr>
          </a:p>
          <a:p>
            <a:pPr marL="380990" indent="-380990" algn="just" defTabSz="1219170">
              <a:lnSpc>
                <a:spcPct val="150000"/>
              </a:lnSpc>
              <a:spcAft>
                <a:spcPts val="8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ID" sz="1867" i="1">
                <a:latin typeface="Roboto Slab" panose="020B0604020202020204"/>
              </a:rPr>
              <a:t>replacement:</a:t>
            </a:r>
            <a:r>
              <a:rPr lang="en-ID" sz="1867">
                <a:latin typeface="Roboto Slab" panose="020B0604020202020204"/>
              </a:rPr>
              <a:t> quyết định mẫu có thay thế hay không</a:t>
            </a:r>
            <a:endParaRPr lang="en-US" sz="1867">
              <a:latin typeface="Roboto Slab" panose="020B0604020202020204"/>
            </a:endParaRPr>
          </a:p>
          <a:p>
            <a:pPr algn="just" defTabSz="1219170">
              <a:lnSpc>
                <a:spcPct val="150000"/>
              </a:lnSpc>
              <a:spcAft>
                <a:spcPts val="800"/>
              </a:spcAft>
              <a:buSzPct val="130000"/>
            </a:pPr>
            <a:endParaRPr lang="en-US" sz="1867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627310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86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3.  Ph</a:t>
            </a:r>
            <a:r>
              <a:rPr lang="vi-VN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ư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ơng pháp cân bằng dữ liệu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2734082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Undersampling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184764"/>
            <a:ext cx="10302016" cy="220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algn="just" defTabSz="1219170">
              <a:lnSpc>
                <a:spcPct val="150000"/>
              </a:lnSpc>
              <a:spcAft>
                <a:spcPts val="800"/>
              </a:spcAft>
              <a:buSzPct val="130000"/>
              <a:buFont typeface="Arial" panose="020B0604020202020204" pitchFamily="34" charset="0"/>
              <a:buChar char="•"/>
            </a:pPr>
            <a:r>
              <a:rPr lang="vi-VN" sz="2133" b="1" i="1">
                <a:latin typeface="Roboto Slab" panose="020B0604020202020204"/>
              </a:rPr>
              <a:t>Ưu điểm: </a:t>
            </a:r>
            <a:r>
              <a:rPr lang="vi-VN" sz="2133">
                <a:latin typeface="Roboto Slab" panose="020B0604020202020204"/>
              </a:rPr>
              <a:t>nhanh chóng, dễ thực hiện </a:t>
            </a:r>
            <a:endParaRPr lang="en-US" sz="2133">
              <a:latin typeface="Roboto Slab" panose="020B0604020202020204"/>
            </a:endParaRPr>
          </a:p>
          <a:p>
            <a:pPr marL="380990" indent="-380990" algn="just" defTabSz="1219170">
              <a:lnSpc>
                <a:spcPct val="150000"/>
              </a:lnSpc>
              <a:spcAft>
                <a:spcPts val="800"/>
              </a:spcAft>
              <a:buSzPct val="130000"/>
              <a:buFont typeface="Arial" panose="020B0604020202020204" pitchFamily="34" charset="0"/>
              <a:buChar char="•"/>
            </a:pPr>
            <a:r>
              <a:rPr lang="vi-VN" sz="2133" b="1" i="1">
                <a:latin typeface="Roboto Slab" panose="020B0604020202020204"/>
              </a:rPr>
              <a:t>Nhược điểm: </a:t>
            </a:r>
            <a:r>
              <a:rPr lang="en-US" sz="2133">
                <a:latin typeface="Roboto Slab" panose="020B0604020202020204"/>
              </a:rPr>
              <a:t>t</a:t>
            </a:r>
            <a:r>
              <a:rPr lang="vi-VN" sz="2133">
                <a:latin typeface="Roboto Slab" panose="020B0604020202020204"/>
              </a:rPr>
              <a:t>ập huấn luyện mới khá nhỏ, không đại diện cho phân phối của toàn bộ tập dữ liệu </a:t>
            </a:r>
            <a:r>
              <a:rPr lang="en-US" sz="2133">
                <a:latin typeface="Roboto Slab" panose="020B0604020202020204"/>
                <a:sym typeface="Wingdings" panose="05000000000000000000" pitchFamily="2" charset="2"/>
              </a:rPr>
              <a:t> </a:t>
            </a:r>
            <a:r>
              <a:rPr lang="vi-VN" sz="2133" i="1">
                <a:latin typeface="Roboto Slab" panose="020B0604020202020204"/>
              </a:rPr>
              <a:t>overfitting</a:t>
            </a:r>
            <a:endParaRPr lang="en-US" sz="2133" i="1">
              <a:latin typeface="Roboto Slab" panose="020B0604020202020204"/>
            </a:endParaRPr>
          </a:p>
          <a:p>
            <a:pPr algn="just" defTabSz="1219170">
              <a:lnSpc>
                <a:spcPct val="150000"/>
              </a:lnSpc>
              <a:spcAft>
                <a:spcPts val="800"/>
              </a:spcAft>
              <a:buSzPct val="130000"/>
            </a:pPr>
            <a:r>
              <a:rPr lang="en-US" sz="2133" b="1">
                <a:latin typeface="Roboto Slab" panose="020B0604020202020204"/>
                <a:sym typeface="Wingdings" panose="05000000000000000000" pitchFamily="2" charset="2"/>
              </a:rPr>
              <a:t> </a:t>
            </a:r>
            <a:r>
              <a:rPr lang="en-US" sz="2133">
                <a:latin typeface="Roboto Slab" panose="020B0604020202020204"/>
                <a:sym typeface="Wingdings" panose="05000000000000000000" pitchFamily="2" charset="2"/>
              </a:rPr>
              <a:t>Thay đổi tỷ lệ </a:t>
            </a:r>
            <a:r>
              <a:rPr lang="vi-VN" sz="2133">
                <a:latin typeface="Roboto Slab" panose="020B0604020202020204"/>
                <a:sym typeface="Wingdings" panose="05000000000000000000" pitchFamily="2" charset="2"/>
              </a:rPr>
              <a:t>và tìm ra phương án hiệu quả nhất trên tập test</a:t>
            </a:r>
            <a:endParaRPr lang="vi-VN" sz="2133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06490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87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3.  Ph</a:t>
            </a:r>
            <a:r>
              <a:rPr lang="vi-VN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ư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ơng pháp cân bằng dữ liệu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2527295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Oversampling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4" y="2184764"/>
            <a:ext cx="10454932" cy="244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 defTabSz="1219170">
              <a:lnSpc>
                <a:spcPct val="150000"/>
              </a:lnSpc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vi-VN" sz="2133" b="1">
                <a:latin typeface="Roboto Slab" panose="020B0604020202020204"/>
              </a:rPr>
              <a:t>Lựa chọn mẫu có tái lập</a:t>
            </a:r>
            <a:endParaRPr lang="en-US" sz="2133" b="1">
              <a:latin typeface="Roboto Slab" panose="020B0604020202020204"/>
            </a:endParaRPr>
          </a:p>
          <a:p>
            <a:pPr defTabSz="1219170">
              <a:lnSpc>
                <a:spcPct val="150000"/>
              </a:lnSpc>
              <a:spcAft>
                <a:spcPts val="800"/>
              </a:spcAft>
              <a:buSzPct val="100000"/>
            </a:pPr>
            <a:endParaRPr lang="vi-VN" sz="133" b="1">
              <a:latin typeface="Roboto Slab" panose="020B0604020202020204"/>
            </a:endParaRPr>
          </a:p>
          <a:p>
            <a:pPr algn="just" defTabSz="1219170">
              <a:lnSpc>
                <a:spcPct val="150000"/>
              </a:lnSpc>
              <a:spcAft>
                <a:spcPts val="800"/>
              </a:spcAft>
              <a:buSzPct val="130000"/>
            </a:pPr>
            <a:r>
              <a:rPr lang="vi-VN" sz="2133" b="1" i="1">
                <a:solidFill>
                  <a:srgbClr val="C9DAF8">
                    <a:lumMod val="50000"/>
                  </a:srgbClr>
                </a:solidFill>
                <a:latin typeface="Roboto Slab" panose="020B0604020202020204"/>
              </a:rPr>
              <a:t>Naive random Oversampling</a:t>
            </a:r>
            <a:r>
              <a:rPr lang="en-US" sz="2133" b="1" i="1">
                <a:solidFill>
                  <a:srgbClr val="C9DAF8">
                    <a:lumMod val="50000"/>
                  </a:srgbClr>
                </a:solidFill>
                <a:latin typeface="Roboto Slab" panose="020B0604020202020204"/>
              </a:rPr>
              <a:t> </a:t>
            </a:r>
          </a:p>
          <a:p>
            <a:pPr marL="380990" indent="-380990" algn="just" defTabSz="1219170">
              <a:lnSpc>
                <a:spcPct val="150000"/>
              </a:lnSpc>
              <a:spcAft>
                <a:spcPts val="8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133">
                <a:latin typeface="Roboto Slab" panose="020B0604020202020204"/>
              </a:rPr>
              <a:t>T</a:t>
            </a:r>
            <a:r>
              <a:rPr lang="vi-VN" sz="2133">
                <a:latin typeface="Roboto Slab" panose="020B0604020202020204"/>
              </a:rPr>
              <a:t>ái chọn mẫu dựa trên giả thuyết dữ liệu mẫu giả lập mới sẽ giống dữ liệu sẵn có</a:t>
            </a:r>
            <a:endParaRPr lang="en-US" sz="2133">
              <a:latin typeface="Roboto Slab" panose="020B0604020202020204"/>
            </a:endParaRPr>
          </a:p>
          <a:p>
            <a:pPr marL="380990" indent="-380990" algn="just" defTabSz="1219170">
              <a:lnSpc>
                <a:spcPct val="150000"/>
              </a:lnSpc>
              <a:spcAft>
                <a:spcPts val="8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133">
                <a:latin typeface="Roboto Slab" panose="020B0604020202020204"/>
              </a:rPr>
              <a:t>L</a:t>
            </a:r>
            <a:r>
              <a:rPr lang="vi-VN" sz="2133">
                <a:latin typeface="Roboto Slab" panose="020B0604020202020204"/>
              </a:rPr>
              <a:t>ựa chọn ngẫu nhiên có lặp lại các quan sát thuộc nhóm thiểu số</a:t>
            </a:r>
          </a:p>
        </p:txBody>
      </p:sp>
    </p:spTree>
    <p:extLst>
      <p:ext uri="{BB962C8B-B14F-4D97-AF65-F5344CB8AC3E}">
        <p14:creationId xmlns:p14="http://schemas.microsoft.com/office/powerpoint/2010/main" val="40146271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88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3.  Ph</a:t>
            </a:r>
            <a:r>
              <a:rPr lang="vi-VN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ư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ơng pháp cân bằng dữ liệu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2527295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Oversampling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184764"/>
            <a:ext cx="10302016" cy="233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 algn="just" defTabSz="1219170">
              <a:lnSpc>
                <a:spcPct val="150000"/>
              </a:lnSpc>
              <a:spcAft>
                <a:spcPts val="800"/>
              </a:spcAft>
              <a:buSzPct val="100000"/>
              <a:buFont typeface="Arial"/>
              <a:buAutoNum type="arabicPeriod" startAt="2"/>
            </a:pPr>
            <a:r>
              <a:rPr lang="vi-VN" sz="2133" b="1">
                <a:latin typeface="Roboto Slab" panose="020B0604020202020204"/>
              </a:rPr>
              <a:t>Mô phỏng mẫu mới dựa trên tổng hợp của các mẫu cũ</a:t>
            </a:r>
            <a:endParaRPr lang="en-US" sz="2133" b="1">
              <a:latin typeface="Roboto Slab" panose="020B0604020202020204"/>
            </a:endParaRPr>
          </a:p>
          <a:p>
            <a:pPr algn="just" defTabSz="1219170">
              <a:lnSpc>
                <a:spcPct val="150000"/>
              </a:lnSpc>
              <a:spcAft>
                <a:spcPts val="800"/>
              </a:spcAft>
              <a:buSzPct val="130000"/>
            </a:pPr>
            <a:endParaRPr lang="vi-VN" sz="133" b="1">
              <a:latin typeface="Roboto Slab" panose="020B0604020202020204"/>
            </a:endParaRPr>
          </a:p>
          <a:p>
            <a:pPr marL="380990" indent="-380990" algn="just" defTabSz="1219170">
              <a:lnSpc>
                <a:spcPct val="150000"/>
              </a:lnSpc>
              <a:spcAft>
                <a:spcPts val="800"/>
              </a:spcAft>
              <a:buSzPct val="130000"/>
              <a:buFont typeface="Arial" panose="020B0604020202020204" pitchFamily="34" charset="0"/>
              <a:buChar char="•"/>
            </a:pPr>
            <a:r>
              <a:rPr lang="vi-VN" sz="2133" b="1">
                <a:solidFill>
                  <a:srgbClr val="C9DAF8">
                    <a:lumMod val="50000"/>
                  </a:srgbClr>
                </a:solidFill>
                <a:latin typeface="Roboto Slab" panose="020B0604020202020204"/>
              </a:rPr>
              <a:t>SMOTE</a:t>
            </a:r>
            <a:r>
              <a:rPr lang="vi-VN" sz="2133">
                <a:latin typeface="Roboto Slab" panose="020B0604020202020204"/>
              </a:rPr>
              <a:t> và </a:t>
            </a:r>
            <a:r>
              <a:rPr lang="vi-VN" sz="2133" b="1">
                <a:solidFill>
                  <a:srgbClr val="C9DAF8">
                    <a:lumMod val="50000"/>
                  </a:srgbClr>
                </a:solidFill>
                <a:latin typeface="Roboto Slab" panose="020B0604020202020204"/>
              </a:rPr>
              <a:t>ADASYN</a:t>
            </a:r>
            <a:r>
              <a:rPr lang="vi-VN" sz="2133">
                <a:latin typeface="Roboto Slab" panose="020B0604020202020204"/>
              </a:rPr>
              <a:t> sinh mẫu </a:t>
            </a:r>
            <a:r>
              <a:rPr lang="en-US" sz="2133">
                <a:latin typeface="Roboto Slab" panose="020B0604020202020204"/>
              </a:rPr>
              <a:t>để</a:t>
            </a:r>
            <a:r>
              <a:rPr lang="vi-VN" sz="2133">
                <a:latin typeface="Roboto Slab" panose="020B0604020202020204"/>
              </a:rPr>
              <a:t> gia tăng kích thước mẫu của nhóm thiểu số </a:t>
            </a:r>
            <a:endParaRPr lang="en-US" sz="2133">
              <a:latin typeface="Roboto Slab" panose="020B0604020202020204"/>
            </a:endParaRPr>
          </a:p>
          <a:p>
            <a:pPr marL="380990" indent="-380990" algn="just" defTabSz="1219170">
              <a:lnSpc>
                <a:spcPct val="150000"/>
              </a:lnSpc>
              <a:spcAft>
                <a:spcPts val="8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133">
                <a:latin typeface="Roboto Slab" panose="020B0604020202020204"/>
              </a:rPr>
              <a:t>V</a:t>
            </a:r>
            <a:r>
              <a:rPr lang="vi-VN" sz="2133">
                <a:latin typeface="Roboto Slab" panose="020B0604020202020204"/>
              </a:rPr>
              <a:t>ới mỗi một mẫu</a:t>
            </a:r>
            <a:r>
              <a:rPr lang="en-US" sz="2133">
                <a:latin typeface="Roboto Slab" panose="020B0604020202020204"/>
              </a:rPr>
              <a:t>, </a:t>
            </a:r>
            <a:r>
              <a:rPr lang="vi-VN" sz="2133">
                <a:latin typeface="Roboto Slab" panose="020B0604020202020204"/>
              </a:rPr>
              <a:t>lựa chọn ra mẫu láng giềng gần nhất và thực hiện tổ hợp tuyến tính để tạo ra mẫu giả lập</a:t>
            </a:r>
            <a:r>
              <a:rPr lang="en-US" sz="2133">
                <a:latin typeface="Roboto Slab" panose="020B0604020202020204"/>
              </a:rPr>
              <a:t> (kNN hoặc SVM)</a:t>
            </a:r>
          </a:p>
        </p:txBody>
      </p:sp>
    </p:spTree>
    <p:extLst>
      <p:ext uri="{BB962C8B-B14F-4D97-AF65-F5344CB8AC3E}">
        <p14:creationId xmlns:p14="http://schemas.microsoft.com/office/powerpoint/2010/main" val="34245589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12752-D0C7-6603-6518-F884CE1E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/>
            <a:fld id="{00000000-1234-1234-1234-123412341234}" type="slidenum">
              <a:rPr lang="en">
                <a:solidFill>
                  <a:srgbClr val="3C78D8"/>
                </a:solidFill>
              </a:rPr>
              <a:pPr defTabSz="1219170"/>
              <a:t>89</a:t>
            </a:fld>
            <a:endParaRPr lang="en">
              <a:solidFill>
                <a:srgbClr val="3C78D8"/>
              </a:solidFill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1151290A-2C68-C047-1F66-6C87388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3.  Ph</a:t>
            </a:r>
            <a:r>
              <a:rPr lang="vi-VN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ư</a:t>
            </a:r>
            <a:r>
              <a:rPr lang="en-US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ơng pháp cân bằng dữ liệu</a:t>
            </a:r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8F920B-3CA7-718C-F6F6-2497B2B3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75" y="1370360"/>
            <a:ext cx="3660617" cy="53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Tối </a:t>
            </a:r>
            <a:r>
              <a:rPr lang="vi-VN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2667" b="1">
                <a:solidFill>
                  <a:srgbClr val="1C4587"/>
                </a:solidFill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u hóa threshold</a:t>
            </a:r>
            <a:endParaRPr lang="en-US" altLang="en-US" sz="1333" b="1">
              <a:solidFill>
                <a:srgbClr val="1C4587"/>
              </a:solidFill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1DC13-3611-C783-240F-467D87F51E04}"/>
              </a:ext>
            </a:extLst>
          </p:cNvPr>
          <p:cNvSpPr txBox="1"/>
          <p:nvPr/>
        </p:nvSpPr>
        <p:spPr>
          <a:xfrm>
            <a:off x="757575" y="2184764"/>
            <a:ext cx="10302016" cy="2308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219170">
              <a:lnSpc>
                <a:spcPct val="150000"/>
              </a:lnSpc>
              <a:spcAft>
                <a:spcPts val="800"/>
              </a:spcAft>
              <a:buSzPct val="100000"/>
            </a:pPr>
            <a:r>
              <a:rPr lang="en-US" sz="2133">
                <a:latin typeface="Roboto Slab" panose="020B0604020202020204"/>
              </a:rPr>
              <a:t>T</a:t>
            </a:r>
            <a:r>
              <a:rPr lang="vi-VN" sz="2133">
                <a:latin typeface="Roboto Slab" panose="020B0604020202020204"/>
              </a:rPr>
              <a:t>ìm giá trị ngưỡng tối </a:t>
            </a:r>
            <a:r>
              <a:rPr lang="en-US" sz="2133">
                <a:latin typeface="Roboto Slab" panose="020B0604020202020204"/>
              </a:rPr>
              <a:t>ưu thay cho ng</a:t>
            </a:r>
            <a:r>
              <a:rPr lang="vi-VN" sz="2133">
                <a:latin typeface="Roboto Slab" panose="020B0604020202020204"/>
              </a:rPr>
              <a:t>ư</a:t>
            </a:r>
            <a:r>
              <a:rPr lang="en-US" sz="2133">
                <a:latin typeface="Roboto Slab" panose="020B0604020202020204"/>
              </a:rPr>
              <a:t>ỡng mặc định:</a:t>
            </a:r>
            <a:endParaRPr lang="vi-VN" sz="2133">
              <a:latin typeface="Roboto Slab" panose="020B0604020202020204"/>
            </a:endParaRPr>
          </a:p>
          <a:p>
            <a:pPr marL="380990" indent="-380990" algn="just" defTabSz="1219170">
              <a:lnSpc>
                <a:spcPct val="150000"/>
              </a:lnSpc>
              <a:spcAft>
                <a:spcPts val="800"/>
              </a:spcAft>
              <a:buSzPct val="130000"/>
              <a:buFont typeface="Arial" panose="020B0604020202020204" pitchFamily="34" charset="0"/>
              <a:buChar char="•"/>
            </a:pPr>
            <a:r>
              <a:rPr lang="vi-VN" sz="2133">
                <a:latin typeface="Roboto Slab" panose="020B0604020202020204"/>
              </a:rPr>
              <a:t>Đường cong </a:t>
            </a:r>
            <a:r>
              <a:rPr lang="vi-VN" sz="2133" b="1" i="1">
                <a:latin typeface="Roboto Slab" panose="020B0604020202020204"/>
              </a:rPr>
              <a:t>ROC</a:t>
            </a:r>
            <a:r>
              <a:rPr lang="vi-VN" sz="2133">
                <a:latin typeface="Roboto Slab" panose="020B0604020202020204"/>
              </a:rPr>
              <a:t> hoặc Đường cong </a:t>
            </a:r>
            <a:r>
              <a:rPr lang="vi-VN" sz="2133" b="1" i="1">
                <a:latin typeface="Roboto Slab" panose="020B0604020202020204"/>
              </a:rPr>
              <a:t>Precision-Recall</a:t>
            </a:r>
          </a:p>
          <a:p>
            <a:pPr marL="380990" indent="-380990" algn="just" defTabSz="1219170">
              <a:lnSpc>
                <a:spcPct val="150000"/>
              </a:lnSpc>
              <a:spcAft>
                <a:spcPts val="800"/>
              </a:spcAft>
              <a:buSzPct val="130000"/>
              <a:buFont typeface="Arial" panose="020B0604020202020204" pitchFamily="34" charset="0"/>
              <a:buChar char="•"/>
            </a:pPr>
            <a:r>
              <a:rPr lang="vi-VN" sz="2133">
                <a:latin typeface="Roboto Slab" panose="020B0604020202020204"/>
              </a:rPr>
              <a:t>Các phương pháp tìm kiếm tham số phù hợp như </a:t>
            </a:r>
            <a:r>
              <a:rPr lang="vi-VN" sz="2133" b="1" i="1">
                <a:latin typeface="Roboto Slab" panose="020B0604020202020204"/>
              </a:rPr>
              <a:t>GridSearch</a:t>
            </a:r>
          </a:p>
          <a:p>
            <a:pPr algn="just" defTabSz="1219170">
              <a:lnSpc>
                <a:spcPct val="150000"/>
              </a:lnSpc>
              <a:spcAft>
                <a:spcPts val="800"/>
              </a:spcAft>
              <a:buSzPct val="100000"/>
            </a:pPr>
            <a:endParaRPr lang="en-US" sz="2133">
              <a:latin typeface="Roboto Slab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8423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5422FF9-18D6-5952-A5EA-9BC414EF3E57}"/>
              </a:ext>
            </a:extLst>
          </p:cNvPr>
          <p:cNvSpPr txBox="1">
            <a:spLocks/>
          </p:cNvSpPr>
          <p:nvPr/>
        </p:nvSpPr>
        <p:spPr>
          <a:xfrm>
            <a:off x="815856" y="1374429"/>
            <a:ext cx="8066617" cy="5670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Xây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dựng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cây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quyết</a:t>
            </a:r>
            <a:r>
              <a:rPr lang="en-US" sz="2667" b="1" dirty="0">
                <a:solidFill>
                  <a:schemeClr val="bg2"/>
                </a:solidFill>
                <a:latin typeface="Roboto Slab" panose="020B0604020202020204"/>
              </a:rPr>
              <a:t> </a:t>
            </a:r>
            <a:r>
              <a:rPr lang="en-US" sz="2667" b="1" dirty="0" err="1">
                <a:solidFill>
                  <a:schemeClr val="bg2"/>
                </a:solidFill>
                <a:latin typeface="Roboto Slab" panose="020B0604020202020204"/>
              </a:rPr>
              <a:t>định</a:t>
            </a:r>
            <a:endParaRPr lang="en-US" sz="2667" b="1" dirty="0">
              <a:solidFill>
                <a:schemeClr val="bg2"/>
              </a:solidFill>
              <a:latin typeface="Roboto Slab" panose="020B060402020202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EF85FE4-E26E-46B6-478A-45B752C5E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22E4-E614-48AC-A21F-4426BB1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1.1 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Thuật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toán</a:t>
            </a:r>
            <a:r>
              <a:rPr lang="en-US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Decision 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94A43-71A1-5151-8EB9-A3A397DDE75F}"/>
              </a:ext>
            </a:extLst>
          </p:cNvPr>
          <p:cNvSpPr txBox="1"/>
          <p:nvPr/>
        </p:nvSpPr>
        <p:spPr>
          <a:xfrm>
            <a:off x="815856" y="2477841"/>
            <a:ext cx="10681049" cy="1976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219170">
              <a:lnSpc>
                <a:spcPct val="150000"/>
              </a:lnSpc>
              <a:buSzPct val="130000"/>
            </a:pPr>
            <a:r>
              <a:rPr lang="en-US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Tìm </a:t>
            </a:r>
            <a:r>
              <a:rPr lang="en-US" sz="2100" dirty="0" err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chia </a:t>
            </a:r>
            <a:r>
              <a:rPr lang="en-US" sz="2100" dirty="0" err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thành </a:t>
            </a:r>
            <a:r>
              <a:rPr lang="en-US" sz="2100" dirty="0" err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sao</a:t>
            </a:r>
            <a:r>
              <a:rPr lang="en-US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Các đối tượng trong cùng một nhóm có cùng một thuộc tính.   </a:t>
            </a:r>
          </a:p>
          <a:p>
            <a:pPr marL="342900" indent="-342900" algn="just" defTabSz="121917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2100" dirty="0">
                <a:latin typeface="Roboto Slab" panose="020B0604020202020204"/>
                <a:ea typeface="Calibri" panose="020F0502020204030204" pitchFamily="34" charset="0"/>
                <a:cs typeface="Calibri" panose="020F0502020204030204" pitchFamily="34" charset="0"/>
              </a:rPr>
              <a:t>Các đối tượng khác nhau có thuộc tính khác nhau. </a:t>
            </a:r>
            <a:endParaRPr lang="en-US" sz="2100" dirty="0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defTabSz="1219170">
              <a:lnSpc>
                <a:spcPct val="150000"/>
              </a:lnSpc>
              <a:buSzPct val="130000"/>
            </a:pPr>
            <a:endParaRPr lang="en-US" sz="2100" dirty="0">
              <a:latin typeface="Roboto Slab" panose="020B06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28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4321D674-7EB4-454F-A9BB-826CF97259F8}" vid="{B251569A-49AC-425A-84AF-97E84683556C}"/>
    </a:ext>
  </a:extLst>
</a:theme>
</file>

<file path=ppt/theme/theme2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C2D0F278148E942919E5E50B2CE1002" ma:contentTypeVersion="5" ma:contentTypeDescription="Tạo tài liệu mới." ma:contentTypeScope="" ma:versionID="34b5790d443ae1bef782cc5745ac9d0e">
  <xsd:schema xmlns:xsd="http://www.w3.org/2001/XMLSchema" xmlns:xs="http://www.w3.org/2001/XMLSchema" xmlns:p="http://schemas.microsoft.com/office/2006/metadata/properties" xmlns:ns3="b3dd761a-17fa-430a-b3a7-60aede42e57b" targetNamespace="http://schemas.microsoft.com/office/2006/metadata/properties" ma:root="true" ma:fieldsID="a2f3b288c64bc358d9e6f3d4acb1c8e1" ns3:_="">
    <xsd:import namespace="b3dd761a-17fa-430a-b3a7-60aede42e5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d761a-17fa-430a-b3a7-60aede42e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dd761a-17fa-430a-b3a7-60aede42e57b" xsi:nil="true"/>
  </documentManagement>
</p:properties>
</file>

<file path=customXml/itemProps1.xml><?xml version="1.0" encoding="utf-8"?>
<ds:datastoreItem xmlns:ds="http://schemas.openxmlformats.org/officeDocument/2006/customXml" ds:itemID="{DB226309-EF87-4659-A5E4-89BA4980F3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AF440E-B66E-4FEC-9264-F9965B4313A9}">
  <ds:schemaRefs>
    <ds:schemaRef ds:uri="b3dd761a-17fa-430a-b3a7-60aede42e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A2AD80-44A9-4298-A308-D837D05C856D}">
  <ds:schemaRefs>
    <ds:schemaRef ds:uri="b3dd761a-17fa-430a-b3a7-60aede42e57b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</TotalTime>
  <Words>3734</Words>
  <Application>Microsoft Office PowerPoint</Application>
  <PresentationFormat>Màn hình rộng</PresentationFormat>
  <Paragraphs>523</Paragraphs>
  <Slides>89</Slides>
  <Notes>79</Notes>
  <HiddenSlides>0</HiddenSlides>
  <MMClips>0</MMClips>
  <ScaleCrop>false</ScaleCrop>
  <HeadingPairs>
    <vt:vector size="4" baseType="variant">
      <vt:variant>
        <vt:lpstr>Chủ đề</vt:lpstr>
      </vt:variant>
      <vt:variant>
        <vt:i4>2</vt:i4>
      </vt:variant>
      <vt:variant>
        <vt:lpstr>Tiêu đề Bản chiếu</vt:lpstr>
      </vt:variant>
      <vt:variant>
        <vt:i4>89</vt:i4>
      </vt:variant>
    </vt:vector>
  </HeadingPairs>
  <TitlesOfParts>
    <vt:vector size="91" baseType="lpstr">
      <vt:lpstr>Theme</vt:lpstr>
      <vt:lpstr>Friar template</vt:lpstr>
      <vt:lpstr>BÀI TẬP 4  Sử dụng ngôn ngữ Python triển khai bài toán phân lớp với các thuật toán cơ bản</vt:lpstr>
      <vt:lpstr>Nội dung</vt:lpstr>
      <vt:lpstr>Bản trình bày PowerPoint</vt:lpstr>
      <vt:lpstr>Nội dung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1.1  Thuật toán Decision Tree</vt:lpstr>
      <vt:lpstr>Bản trình bày PowerPoint</vt:lpstr>
      <vt:lpstr>Nội dung</vt:lpstr>
      <vt:lpstr>1.2  Thuật toán Naïve Bayes</vt:lpstr>
      <vt:lpstr>1.2  Thuật toán Naïve Bayes</vt:lpstr>
      <vt:lpstr>1.2  Thuật toán Naïve Bayes</vt:lpstr>
      <vt:lpstr>1.2  Thuật toán Naïve Bayes</vt:lpstr>
      <vt:lpstr>1.2  Thuật toán Naïve Bayes</vt:lpstr>
      <vt:lpstr>1.2  Thuật toán Naïve Bayes</vt:lpstr>
      <vt:lpstr>1.2  Thuật toán Naïve Bayes</vt:lpstr>
      <vt:lpstr>1.2  Thuật toán Naïve Bayes</vt:lpstr>
      <vt:lpstr>1.2  Thuật toán Naïve Bayes</vt:lpstr>
      <vt:lpstr>1.2  Thuật toán Naïve Bayes</vt:lpstr>
      <vt:lpstr>Bản trình bày PowerPoint</vt:lpstr>
      <vt:lpstr>Nội dung</vt:lpstr>
      <vt:lpstr>1.3  Thuật toán KNN</vt:lpstr>
      <vt:lpstr>1.3  Thuật toán KNN</vt:lpstr>
      <vt:lpstr>1.3  Thuật toán KNN</vt:lpstr>
      <vt:lpstr>1.1  Thuật toán Apriori</vt:lpstr>
      <vt:lpstr>1.3  Thuật toán KNN</vt:lpstr>
      <vt:lpstr>1.3  Thuật toán KNN</vt:lpstr>
      <vt:lpstr>1.3  Thuật toán KNN</vt:lpstr>
      <vt:lpstr>Bản trình bày PowerPoint</vt:lpstr>
      <vt:lpstr>1.4  Thuật toán Logistic Regression</vt:lpstr>
      <vt:lpstr>1.4  Thuật toán Logistic Regression</vt:lpstr>
      <vt:lpstr>1.4  Thuật toán Logistic Regression</vt:lpstr>
      <vt:lpstr>1.4  Thuật toán Logistic Regression</vt:lpstr>
      <vt:lpstr>1.4  Thuật toán Logistic Regression</vt:lpstr>
      <vt:lpstr>1.4  Thuật toán Logistic Regression</vt:lpstr>
      <vt:lpstr>1.4  Thuật toán Logistic Regression</vt:lpstr>
      <vt:lpstr>1.4  Thuật toán Logistic Regression</vt:lpstr>
      <vt:lpstr>1.4  Thuật toán Logistic Regression</vt:lpstr>
      <vt:lpstr>1.4  Thuật toán Logistic Regression</vt:lpstr>
      <vt:lpstr>1.4  Thuật toán Logistic Regression</vt:lpstr>
      <vt:lpstr>1.4  Thuật toán Logistic Regression</vt:lpstr>
      <vt:lpstr>Bản trình bày PowerPoint</vt:lpstr>
      <vt:lpstr>2.  GridSearch</vt:lpstr>
      <vt:lpstr>2.  GridSearch</vt:lpstr>
      <vt:lpstr>2.  GridSearch</vt:lpstr>
      <vt:lpstr>2.  GridSearch</vt:lpstr>
      <vt:lpstr>Bản trình bày PowerPoint</vt:lpstr>
      <vt:lpstr>3.  Phương pháp cân bằng dữ liệu</vt:lpstr>
      <vt:lpstr>3.  Phương pháp cân bằng dữ liệu</vt:lpstr>
      <vt:lpstr>3.  Phương pháp cân bằng dữ liệu</vt:lpstr>
      <vt:lpstr>3.  Phương pháp cân bằng dữ liệu</vt:lpstr>
      <vt:lpstr>3.  Phương pháp cân bằng dữ liệu</vt:lpstr>
      <vt:lpstr>3.  Phương pháp cân bằng dữ liệu</vt:lpstr>
      <vt:lpstr>3.  Phương pháp cân bằng dữ liệu</vt:lpstr>
      <vt:lpstr>3.  Phương pháp cân bằng dữ liệu</vt:lpstr>
      <vt:lpstr>3.  Phương pháp cân bằng dữ liệu</vt:lpstr>
      <vt:lpstr>3.  Phương pháp cân bằng dữ liệu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1.3  Thuật toán KNN</dc:title>
  <dc:creator>Nguyễn Trần Minh Anh</dc:creator>
  <cp:lastModifiedBy>Hồ Thanh Tịnh</cp:lastModifiedBy>
  <cp:revision>4</cp:revision>
  <dcterms:created xsi:type="dcterms:W3CDTF">2023-04-10T18:18:39Z</dcterms:created>
  <dcterms:modified xsi:type="dcterms:W3CDTF">2023-04-12T15:15:17Z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0x010100EC2D0F278148E942919E5E50B2CE1002</vt:lpwstr>
  </property>
</Properties>
</file>